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256" r:id="rId2"/>
    <p:sldId id="304" r:id="rId3"/>
    <p:sldId id="257" r:id="rId4"/>
    <p:sldId id="284" r:id="rId5"/>
    <p:sldId id="258" r:id="rId6"/>
    <p:sldId id="349" r:id="rId7"/>
    <p:sldId id="305" r:id="rId8"/>
    <p:sldId id="351" r:id="rId9"/>
    <p:sldId id="350" r:id="rId10"/>
    <p:sldId id="375" r:id="rId11"/>
    <p:sldId id="306" r:id="rId12"/>
    <p:sldId id="321" r:id="rId13"/>
    <p:sldId id="316" r:id="rId14"/>
    <p:sldId id="317" r:id="rId15"/>
    <p:sldId id="346" r:id="rId16"/>
    <p:sldId id="315" r:id="rId17"/>
    <p:sldId id="352" r:id="rId18"/>
    <p:sldId id="318" r:id="rId19"/>
    <p:sldId id="347" r:id="rId20"/>
    <p:sldId id="311" r:id="rId21"/>
    <p:sldId id="312" r:id="rId22"/>
    <p:sldId id="310" r:id="rId23"/>
    <p:sldId id="354" r:id="rId24"/>
    <p:sldId id="353" r:id="rId25"/>
    <p:sldId id="358" r:id="rId26"/>
    <p:sldId id="356" r:id="rId27"/>
    <p:sldId id="319" r:id="rId28"/>
    <p:sldId id="357" r:id="rId29"/>
    <p:sldId id="359" r:id="rId30"/>
    <p:sldId id="309" r:id="rId31"/>
    <p:sldId id="355" r:id="rId32"/>
    <p:sldId id="344" r:id="rId33"/>
    <p:sldId id="314" r:id="rId34"/>
    <p:sldId id="330" r:id="rId35"/>
    <p:sldId id="322" r:id="rId36"/>
    <p:sldId id="323" r:id="rId37"/>
    <p:sldId id="324" r:id="rId38"/>
    <p:sldId id="325" r:id="rId39"/>
    <p:sldId id="327" r:id="rId40"/>
    <p:sldId id="326" r:id="rId41"/>
    <p:sldId id="328" r:id="rId42"/>
    <p:sldId id="329" r:id="rId43"/>
    <p:sldId id="313" r:id="rId44"/>
    <p:sldId id="360" r:id="rId45"/>
    <p:sldId id="361" r:id="rId46"/>
    <p:sldId id="362" r:id="rId47"/>
    <p:sldId id="271" r:id="rId48"/>
    <p:sldId id="332" r:id="rId49"/>
    <p:sldId id="331" r:id="rId50"/>
    <p:sldId id="369" r:id="rId51"/>
    <p:sldId id="378" r:id="rId52"/>
    <p:sldId id="277" r:id="rId53"/>
    <p:sldId id="367" r:id="rId54"/>
    <p:sldId id="363" r:id="rId55"/>
    <p:sldId id="379" r:id="rId56"/>
    <p:sldId id="364" r:id="rId57"/>
    <p:sldId id="365" r:id="rId58"/>
    <p:sldId id="337" r:id="rId59"/>
    <p:sldId id="370" r:id="rId60"/>
    <p:sldId id="371" r:id="rId61"/>
    <p:sldId id="340" r:id="rId62"/>
    <p:sldId id="366" r:id="rId63"/>
    <p:sldId id="377" r:id="rId64"/>
    <p:sldId id="339" r:id="rId65"/>
    <p:sldId id="372" r:id="rId66"/>
    <p:sldId id="373" r:id="rId67"/>
    <p:sldId id="374" r:id="rId68"/>
    <p:sldId id="380" r:id="rId69"/>
    <p:sldId id="368" r:id="rId70"/>
    <p:sldId id="376" r:id="rId71"/>
    <p:sldId id="336" r:id="rId72"/>
    <p:sldId id="335" r:id="rId73"/>
    <p:sldId id="341" r:id="rId74"/>
    <p:sldId id="280" r:id="rId75"/>
    <p:sldId id="342" r:id="rId76"/>
    <p:sldId id="343" r:id="rId77"/>
    <p:sldId id="345" r:id="rId78"/>
    <p:sldId id="279" r:id="rId79"/>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EE4"/>
    <a:srgbClr val="D9D8DA"/>
    <a:srgbClr val="BEBDBF"/>
    <a:srgbClr val="68666A"/>
    <a:srgbClr val="B8A200"/>
    <a:srgbClr val="A89400"/>
    <a:srgbClr val="26342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84257" autoAdjust="0"/>
  </p:normalViewPr>
  <p:slideViewPr>
    <p:cSldViewPr>
      <p:cViewPr>
        <p:scale>
          <a:sx n="100" d="100"/>
          <a:sy n="100" d="100"/>
        </p:scale>
        <p:origin x="-90" y="-90"/>
      </p:cViewPr>
      <p:guideLst>
        <p:guide orient="horz" pos="2160"/>
        <p:guide pos="2880"/>
      </p:guideLst>
    </p:cSldViewPr>
  </p:slideViewPr>
  <p:outlineViewPr>
    <p:cViewPr>
      <p:scale>
        <a:sx n="33" d="100"/>
        <a:sy n="33" d="100"/>
      </p:scale>
      <p:origin x="0" y="58722"/>
    </p:cViewPr>
  </p:outlineViewPr>
  <p:notesTextViewPr>
    <p:cViewPr>
      <p:scale>
        <a:sx n="100" d="100"/>
        <a:sy n="100" d="100"/>
      </p:scale>
      <p:origin x="0" y="0"/>
    </p:cViewPr>
  </p:notesTextViewPr>
  <p:sorterViewPr>
    <p:cViewPr>
      <p:scale>
        <a:sx n="66" d="100"/>
        <a:sy n="66" d="100"/>
      </p:scale>
      <p:origin x="0" y="4020"/>
    </p:cViewPr>
  </p:sorterViewPr>
  <p:notesViewPr>
    <p:cSldViewPr>
      <p:cViewPr varScale="1">
        <p:scale>
          <a:sx n="67" d="100"/>
          <a:sy n="67" d="100"/>
        </p:scale>
        <p:origin x="-2880" y="-120"/>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209" cy="4652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260" y="1"/>
            <a:ext cx="2972209" cy="465286"/>
          </a:xfrm>
          <a:prstGeom prst="rect">
            <a:avLst/>
          </a:prstGeom>
        </p:spPr>
        <p:txBody>
          <a:bodyPr vert="horz" lIns="91440" tIns="45720" rIns="91440" bIns="45720" rtlCol="0"/>
          <a:lstStyle>
            <a:lvl1pPr algn="r">
              <a:defRPr sz="1200"/>
            </a:lvl1pPr>
          </a:lstStyle>
          <a:p>
            <a:fld id="{C171809A-D417-4699-8773-90F44F5D8C3E}" type="datetimeFigureOut">
              <a:rPr lang="en-US" smtClean="0"/>
              <a:pPr/>
              <a:t>11/1/2013</a:t>
            </a:fld>
            <a:endParaRPr lang="en-US"/>
          </a:p>
        </p:txBody>
      </p:sp>
      <p:sp>
        <p:nvSpPr>
          <p:cNvPr id="4" name="Footer Placeholder 3"/>
          <p:cNvSpPr>
            <a:spLocks noGrp="1"/>
          </p:cNvSpPr>
          <p:nvPr>
            <p:ph type="ftr" sz="quarter" idx="2"/>
          </p:nvPr>
        </p:nvSpPr>
        <p:spPr>
          <a:xfrm>
            <a:off x="2" y="8845347"/>
            <a:ext cx="2972209" cy="46528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260" y="8845347"/>
            <a:ext cx="2972209" cy="465286"/>
          </a:xfrm>
          <a:prstGeom prst="rect">
            <a:avLst/>
          </a:prstGeom>
        </p:spPr>
        <p:txBody>
          <a:bodyPr vert="horz" lIns="91440" tIns="45720" rIns="91440" bIns="45720" rtlCol="0" anchor="b"/>
          <a:lstStyle>
            <a:lvl1pPr algn="r">
              <a:defRPr sz="1200"/>
            </a:lvl1pPr>
          </a:lstStyle>
          <a:p>
            <a:fld id="{5F3BE469-F60A-4E1E-ADBD-CE5E73F6E9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209" cy="4652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260" y="1"/>
            <a:ext cx="2972209" cy="465286"/>
          </a:xfrm>
          <a:prstGeom prst="rect">
            <a:avLst/>
          </a:prstGeom>
        </p:spPr>
        <p:txBody>
          <a:bodyPr vert="horz" lIns="91440" tIns="45720" rIns="91440" bIns="45720" rtlCol="0"/>
          <a:lstStyle>
            <a:lvl1pPr algn="r">
              <a:defRPr sz="1200"/>
            </a:lvl1pPr>
          </a:lstStyle>
          <a:p>
            <a:fld id="{7838CC41-9CDC-400A-BC7D-B68F5290ABE3}" type="datetimeFigureOut">
              <a:rPr lang="en-US" smtClean="0"/>
              <a:pPr/>
              <a:t>11/1/2013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188" y="4422673"/>
            <a:ext cx="5487627" cy="41908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5347"/>
            <a:ext cx="2972209" cy="46528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260" y="8845347"/>
            <a:ext cx="2972209" cy="465286"/>
          </a:xfrm>
          <a:prstGeom prst="rect">
            <a:avLst/>
          </a:prstGeom>
        </p:spPr>
        <p:txBody>
          <a:bodyPr vert="horz" lIns="91440" tIns="45720" rIns="91440" bIns="45720" rtlCol="0" anchor="b"/>
          <a:lstStyle>
            <a:lvl1pPr algn="r">
              <a:defRPr sz="1200"/>
            </a:lvl1pPr>
          </a:lstStyle>
          <a:p>
            <a:fld id="{E8020AF2-93A0-4096-A2F9-A5A6B4EE6E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020AF2-93A0-4096-A2F9-A5A6B4EE6E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Notice photos as we go through class and note thoughts/self-talk that comes up</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YouTube videos</a:t>
            </a:r>
          </a:p>
          <a:p>
            <a:r>
              <a:rPr lang="en-US" dirty="0" smtClean="0"/>
              <a:t>Video 6 Cathy </a:t>
            </a:r>
            <a:r>
              <a:rPr lang="en-US" dirty="0" err="1" smtClean="0"/>
              <a:t>preop</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INR Classes</a:t>
            </a:r>
            <a:r>
              <a:rPr lang="en-US" baseline="0" dirty="0" smtClean="0"/>
              <a:t> on Obesity and Stress &amp; Eating – refer to Bibliography</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2 Video</a:t>
            </a:r>
            <a:r>
              <a:rPr lang="en-US" baseline="0" dirty="0" smtClean="0"/>
              <a:t> Kids &amp; Obesity</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Many obese people actually restrict/binge cycle, ex: wake up in morning swearing</a:t>
            </a:r>
            <a:r>
              <a:rPr lang="en-US" baseline="0" dirty="0" smtClean="0"/>
              <a:t> to not eat all day or “be good on my diet”, by afternoon starving then binge</a:t>
            </a:r>
          </a:p>
          <a:p>
            <a:pPr>
              <a:buFontTx/>
              <a:buChar char="-"/>
            </a:pPr>
            <a:r>
              <a:rPr lang="en-US" baseline="0" dirty="0" smtClean="0"/>
              <a:t>My experience of starve until I was about to pass out, then binge as only way to eat</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4 Inside </a:t>
            </a:r>
            <a:r>
              <a:rPr lang="en-US" smtClean="0"/>
              <a:t>Life video</a:t>
            </a:r>
            <a:endParaRPr lang="en-US"/>
          </a:p>
        </p:txBody>
      </p:sp>
      <p:sp>
        <p:nvSpPr>
          <p:cNvPr id="4" name="Slide Number Placeholder 3"/>
          <p:cNvSpPr>
            <a:spLocks noGrp="1"/>
          </p:cNvSpPr>
          <p:nvPr>
            <p:ph type="sldNum" sz="quarter" idx="10"/>
          </p:nvPr>
        </p:nvSpPr>
        <p:spPr/>
        <p:txBody>
          <a:bodyPr/>
          <a:lstStyle/>
          <a:p>
            <a:fld id="{E8020AF2-93A0-4096-A2F9-A5A6B4EE6ECF}"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7 Cathy Surgery</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8 Kids &amp; surgery  ?  - skip if running late</a:t>
            </a:r>
          </a:p>
          <a:p>
            <a:r>
              <a:rPr lang="en-US" dirty="0" smtClean="0"/>
              <a:t>Case example of 8 </a:t>
            </a:r>
            <a:r>
              <a:rPr lang="en-US" dirty="0" err="1" smtClean="0"/>
              <a:t>yo</a:t>
            </a:r>
            <a:r>
              <a:rPr lang="en-US" baseline="0" dirty="0" smtClean="0"/>
              <a:t> w/seizures and brain damage</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020AF2-93A0-4096-A2F9-A5A6B4EE6EC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5 Dominique surgery (after slide)</a:t>
            </a:r>
          </a:p>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9 Dominique</a:t>
            </a:r>
            <a:r>
              <a:rPr lang="en-US" baseline="0" dirty="0" smtClean="0"/>
              <a:t> Denial</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Dominique Dysfunctional Eating</a:t>
            </a:r>
          </a:p>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about “family meal myth”</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r>
              <a:rPr lang="en-US" baseline="0" dirty="0" smtClean="0"/>
              <a:t> 10 Dominique regain</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Clinicians</a:t>
            </a:r>
            <a:r>
              <a:rPr lang="en-US" baseline="0" dirty="0" smtClean="0"/>
              <a:t> often underestimate what is appropriate treatment or what insurance will pay for</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52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Chair dance – Beach Boys?</a:t>
            </a:r>
          </a:p>
          <a:p>
            <a:endParaRPr lang="en-US" dirty="0" smtClean="0"/>
          </a:p>
          <a:p>
            <a:r>
              <a:rPr lang="en-US" dirty="0" smtClean="0"/>
              <a:t>Intuitive</a:t>
            </a:r>
            <a:r>
              <a:rPr lang="en-US" baseline="0" dirty="0" smtClean="0"/>
              <a:t> eating</a:t>
            </a:r>
          </a:p>
          <a:p>
            <a:r>
              <a:rPr lang="en-US" baseline="0" dirty="0" smtClean="0"/>
              <a:t>Enlightened eating</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self:</a:t>
            </a:r>
          </a:p>
          <a:p>
            <a:pPr>
              <a:buFontTx/>
              <a:buChar char="-"/>
            </a:pPr>
            <a:r>
              <a:rPr lang="en-US" baseline="0" dirty="0" smtClean="0"/>
              <a:t>MFT specializing in trauma and eating disorders, specifically obesity, compulsive eating, and binge eating as well as chronic abuse and PTSD</a:t>
            </a:r>
          </a:p>
          <a:p>
            <a:pPr>
              <a:buFontTx/>
              <a:buChar char="-"/>
            </a:pPr>
            <a:r>
              <a:rPr lang="en-US" baseline="0" dirty="0" smtClean="0"/>
              <a:t>Private practice and on staff at Casa Serena</a:t>
            </a:r>
          </a:p>
          <a:p>
            <a:pPr>
              <a:buFontTx/>
              <a:buChar char="-"/>
            </a:pPr>
            <a:r>
              <a:rPr lang="en-US" baseline="0" dirty="0" smtClean="0"/>
              <a:t>Currently PhD student in Health Psychology</a:t>
            </a:r>
          </a:p>
          <a:p>
            <a:pPr>
              <a:buFontTx/>
              <a:buChar char="-"/>
            </a:pPr>
            <a:r>
              <a:rPr lang="en-US" baseline="0" dirty="0" smtClean="0"/>
              <a:t>Obese – brief history of weight and becoming therapist</a:t>
            </a:r>
            <a:endParaRPr lang="en-US" dirty="0" smtClean="0"/>
          </a:p>
          <a:p>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 book on Person-centered</a:t>
            </a:r>
          </a:p>
          <a:p>
            <a:endParaRPr lang="en-US" dirty="0" smtClean="0"/>
          </a:p>
          <a:p>
            <a:r>
              <a:rPr lang="en-US" dirty="0" smtClean="0"/>
              <a:t>Psychodynamic</a:t>
            </a:r>
            <a:r>
              <a:rPr lang="en-US" baseline="0" dirty="0" smtClean="0"/>
              <a:t> – digging into root causes and determining if trauma related or developmental</a:t>
            </a:r>
          </a:p>
          <a:p>
            <a:r>
              <a:rPr lang="en-US" baseline="0" dirty="0" smtClean="0"/>
              <a:t>Somatic – experiential, present focus around sensations and emotions of food choices, awareness of choice, how do I use these food choices to cope w/emotions?</a:t>
            </a:r>
          </a:p>
          <a:p>
            <a:endParaRPr lang="en-US" baseline="0" dirty="0" smtClean="0"/>
          </a:p>
          <a:p>
            <a:r>
              <a:rPr lang="en-US" baseline="0" dirty="0" smtClean="0"/>
              <a:t>Process of Change diagram</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r>
              <a:rPr lang="en-US" dirty="0" smtClean="0"/>
              <a:t>Overemphasis in segment 4</a:t>
            </a:r>
            <a:r>
              <a:rPr lang="en-US" baseline="0" dirty="0" smtClean="0"/>
              <a:t> Emotion – explore when/why this happens, exaggerate or reduce intensity, try on other ways</a:t>
            </a:r>
          </a:p>
          <a:p>
            <a:r>
              <a:rPr lang="en-US" baseline="0" dirty="0" smtClean="0"/>
              <a:t>Traditional treatment has been focused on 3 Relationship, 5 Language and Cognition, and 6 Image. Balance out with equal work in other areas</a:t>
            </a:r>
          </a:p>
          <a:p>
            <a:r>
              <a:rPr lang="en-US" baseline="0" dirty="0" smtClean="0"/>
              <a:t>Work in area 2 Breath, Energy Charge might be understanding when client has more energy and when she turns to food to “bump it up.”</a:t>
            </a:r>
          </a:p>
          <a:p>
            <a:endParaRPr lang="en-US" baseline="0" dirty="0" smtClean="0"/>
          </a:p>
          <a:p>
            <a:r>
              <a:rPr lang="en-US" baseline="0" dirty="0" smtClean="0"/>
              <a:t>Turn on iTunes?</a:t>
            </a:r>
          </a:p>
          <a:p>
            <a:r>
              <a:rPr lang="en-US" baseline="0" dirty="0" smtClean="0"/>
              <a:t>Video – Dominique surgery ?</a:t>
            </a:r>
          </a:p>
          <a:p>
            <a:endParaRPr lang="en-US" baseline="0" dirty="0" smtClean="0"/>
          </a:p>
          <a:p>
            <a:r>
              <a:rPr lang="en-US" baseline="0" dirty="0" smtClean="0"/>
              <a:t>Handout – 7 Stages Life Fields</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59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Eating is addiction whenever</a:t>
            </a:r>
            <a:r>
              <a:rPr lang="en-US" baseline="0" dirty="0" smtClean="0"/>
              <a:t> it is primarily about anything other than nourishing the body and providing fuel.</a:t>
            </a:r>
          </a:p>
          <a:p>
            <a:pPr>
              <a:buFontTx/>
              <a:buChar char="-"/>
            </a:pPr>
            <a:r>
              <a:rPr lang="en-US" dirty="0" smtClean="0"/>
              <a:t>Traditional obesity</a:t>
            </a:r>
            <a:r>
              <a:rPr lang="en-US" baseline="0" dirty="0" smtClean="0"/>
              <a:t> treatment focuses on “action” only. Successful treatment includes equal emphasis on all 4 stages.</a:t>
            </a:r>
          </a:p>
          <a:p>
            <a:pPr>
              <a:buFontTx/>
              <a:buChar char="-"/>
            </a:pPr>
            <a:endParaRPr lang="en-US" baseline="0" dirty="0" smtClean="0"/>
          </a:p>
          <a:p>
            <a:pPr>
              <a:buFontTx/>
              <a:buChar char="-"/>
            </a:pPr>
            <a:r>
              <a:rPr lang="en-US" baseline="0" dirty="0" smtClean="0"/>
              <a:t>Video 11 </a:t>
            </a:r>
            <a:r>
              <a:rPr lang="en-US" baseline="0" smtClean="0"/>
              <a:t>Dominique angry</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60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time allows, demo using “long muscles” and grounding without</a:t>
            </a:r>
            <a:r>
              <a:rPr lang="en-US" baseline="0" dirty="0" smtClean="0"/>
              <a:t> breathing</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68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Beware of “nutritionist”</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seriously overweight” ad</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72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Shelby and Priscilla – need their contact info</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very much about this topic could be much longer class or 2 classes.</a:t>
            </a:r>
            <a:r>
              <a:rPr lang="en-US" baseline="0" dirty="0" smtClean="0"/>
              <a:t> Will try to steer you toward more resources wherever possible.</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020AF2-93A0-4096-A2F9-A5A6B4EE6E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class came to be:</a:t>
            </a:r>
          </a:p>
          <a:p>
            <a:pPr>
              <a:buFontTx/>
              <a:buChar char="-"/>
            </a:pPr>
            <a:r>
              <a:rPr lang="en-US" dirty="0" smtClean="0"/>
              <a:t>Staff </a:t>
            </a:r>
            <a:r>
              <a:rPr lang="en-US" dirty="0" err="1" smtClean="0"/>
              <a:t>mtg</a:t>
            </a:r>
            <a:r>
              <a:rPr lang="en-US" dirty="0" smtClean="0"/>
              <a:t> at Casa Serena</a:t>
            </a:r>
            <a:r>
              <a:rPr lang="en-US" baseline="0" dirty="0" smtClean="0"/>
              <a:t> about 3 years ago, asked for suggestions to add to the program</a:t>
            </a:r>
          </a:p>
          <a:p>
            <a:pPr>
              <a:buFontTx/>
              <a:buChar char="-"/>
            </a:pPr>
            <a:r>
              <a:rPr lang="en-US" baseline="0" dirty="0" smtClean="0"/>
              <a:t>Put in proposal – very excited</a:t>
            </a:r>
          </a:p>
          <a:p>
            <a:pPr>
              <a:buFontTx/>
              <a:buChar char="-"/>
            </a:pPr>
            <a:r>
              <a:rPr lang="en-US" baseline="0" dirty="0" smtClean="0"/>
              <a:t>Developed syllabus, then started procrastinating</a:t>
            </a:r>
          </a:p>
          <a:p>
            <a:pPr>
              <a:buFontTx/>
              <a:buChar char="-"/>
            </a:pPr>
            <a:r>
              <a:rPr lang="en-US" baseline="0" dirty="0" smtClean="0"/>
              <a:t>Struggled to develop until 2 weeks prior, when I realized that I had forgotten the passion and vision</a:t>
            </a:r>
          </a:p>
          <a:p>
            <a:pPr>
              <a:buFontTx/>
              <a:buChar char="-"/>
            </a:pPr>
            <a:r>
              <a:rPr lang="en-US" baseline="0" dirty="0" smtClean="0"/>
              <a:t>More material than can cover in 10 hours, so would like to speed through a lot of the beginning part and present more on assessment and treatment</a:t>
            </a:r>
          </a:p>
          <a:p>
            <a:pPr>
              <a:buFontTx/>
              <a:buChar char="-"/>
            </a:pPr>
            <a:r>
              <a:rPr lang="en-US" baseline="0" dirty="0" smtClean="0"/>
              <a:t>Please ask me to slow down or repeat if necessary</a:t>
            </a:r>
          </a:p>
          <a:p>
            <a:pPr>
              <a:buFontTx/>
              <a:buChar char="-"/>
            </a:pPr>
            <a:r>
              <a:rPr lang="en-US" baseline="0" dirty="0" smtClean="0"/>
              <a:t>Parking lot</a:t>
            </a:r>
          </a:p>
          <a:p>
            <a:pPr>
              <a:buFontTx/>
              <a:buChar char="-"/>
            </a:pPr>
            <a:r>
              <a:rPr lang="en-US" baseline="0" dirty="0" smtClean="0"/>
              <a:t>All handouts on my website, including presentation, info about group and other events</a:t>
            </a:r>
          </a:p>
          <a:p>
            <a:pPr>
              <a:buFontTx/>
              <a:buChar char="-"/>
            </a:pPr>
            <a:r>
              <a:rPr lang="en-US" baseline="0" dirty="0" smtClean="0"/>
              <a:t>Willing to answer questions/share from personal experience where it is helpful</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did you notice? </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 – what else did you notice during</a:t>
            </a:r>
            <a:r>
              <a:rPr lang="en-US" baseline="0" dirty="0" smtClean="0"/>
              <a:t> experiential?</a:t>
            </a:r>
          </a:p>
          <a:p>
            <a:endParaRPr lang="en-US" baseline="0" dirty="0" smtClean="0"/>
          </a:p>
          <a:p>
            <a:r>
              <a:rPr lang="en-US" baseline="0" dirty="0" smtClean="0"/>
              <a:t>* Need someone to do lights please</a:t>
            </a:r>
          </a:p>
          <a:p>
            <a:r>
              <a:rPr lang="en-US" baseline="0" dirty="0" smtClean="0"/>
              <a:t>* Video 1 Some experience on being fat</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this as we move through class – all other material</a:t>
            </a:r>
            <a:r>
              <a:rPr lang="en-US" baseline="0" dirty="0" smtClean="0"/>
              <a:t> relates to this slide!</a:t>
            </a:r>
            <a:endParaRPr lang="en-US" dirty="0"/>
          </a:p>
        </p:txBody>
      </p:sp>
      <p:sp>
        <p:nvSpPr>
          <p:cNvPr id="4" name="Slide Number Placeholder 3"/>
          <p:cNvSpPr>
            <a:spLocks noGrp="1"/>
          </p:cNvSpPr>
          <p:nvPr>
            <p:ph type="sldNum" sz="quarter" idx="10"/>
          </p:nvPr>
        </p:nvSpPr>
        <p:spPr/>
        <p:txBody>
          <a:bodyPr/>
          <a:lstStyle/>
          <a:p>
            <a:fld id="{E8020AF2-93A0-4096-A2F9-A5A6B4EE6EC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942756-6258-4922-B4E5-50113A848D5A}" type="datetimeFigureOut">
              <a:rPr lang="en-US" smtClean="0"/>
              <a:pPr/>
              <a:t>11/1/2013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42756-6258-4922-B4E5-50113A848D5A}"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42756-6258-4922-B4E5-50113A848D5A}"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42756-6258-4922-B4E5-50113A848D5A}"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51942756-6258-4922-B4E5-50113A848D5A}"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942756-6258-4922-B4E5-50113A848D5A}"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942756-6258-4922-B4E5-50113A848D5A}"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942756-6258-4922-B4E5-50113A848D5A}"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42756-6258-4922-B4E5-50113A848D5A}"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942756-6258-4922-B4E5-50113A848D5A}"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2473A-9537-4CA5-A014-9BEB97C3E2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42756-6258-4922-B4E5-50113A848D5A}"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D72473A-9537-4CA5-A014-9BEB97C3E20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942756-6258-4922-B4E5-50113A848D5A}" type="datetimeFigureOut">
              <a:rPr lang="en-US" smtClean="0"/>
              <a:pPr/>
              <a:t>11/1/2013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72473A-9537-4CA5-A014-9BEB97C3E20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verlyswan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hyperlink" Target="mailto:therapy@beverlyswan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healthyweight/assessing/bmi/adult_bmi/english_bmi_calculator/bmi_calculator.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apps.nccd.cdc.gov/dnpabm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heightweightchar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nourishingconnections.com/recovering_from_diet_trauma.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entheos.com/Eating-Psychology/entheos" TargetMode="External"/><Relationship Id="rId2" Type="http://schemas.openxmlformats.org/officeDocument/2006/relationships/hyperlink" Target="http://psychologyofeating.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hyperlink" Target="http://www.beverlyswann.com/" TargetMode="External"/><Relationship Id="rId4" Type="http://schemas.openxmlformats.org/officeDocument/2006/relationships/hyperlink" Target="mailto:therapy@beverlyswann.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dirty="0" smtClean="0"/>
              <a:t>Obesity and </a:t>
            </a:r>
            <a:br>
              <a:rPr lang="en-US" dirty="0" smtClean="0"/>
            </a:br>
            <a:r>
              <a:rPr lang="en-US" dirty="0" smtClean="0"/>
              <a:t>Bariatric Surgery Clients</a:t>
            </a:r>
            <a:endParaRPr lang="en-US" dirty="0"/>
          </a:p>
        </p:txBody>
      </p:sp>
      <p:sp>
        <p:nvSpPr>
          <p:cNvPr id="3" name="Subtitle 2"/>
          <p:cNvSpPr>
            <a:spLocks noGrp="1"/>
          </p:cNvSpPr>
          <p:nvPr>
            <p:ph type="subTitle" idx="1"/>
          </p:nvPr>
        </p:nvSpPr>
        <p:spPr/>
        <p:txBody>
          <a:bodyPr>
            <a:normAutofit lnSpcReduction="10000"/>
          </a:bodyPr>
          <a:lstStyle/>
          <a:p>
            <a:r>
              <a:rPr lang="en-US" sz="2400" dirty="0" smtClean="0"/>
              <a:t>Facilitated by: Beverly Swann, MFT</a:t>
            </a:r>
          </a:p>
          <a:p>
            <a:r>
              <a:rPr lang="en-US" sz="2400" dirty="0" smtClean="0">
                <a:hlinkClick r:id="rId3"/>
              </a:rPr>
              <a:t>www.beverlyswann.com</a:t>
            </a:r>
            <a:endParaRPr lang="en-US" sz="2400" dirty="0" smtClean="0"/>
          </a:p>
          <a:p>
            <a:r>
              <a:rPr lang="en-US" sz="2400" dirty="0" smtClean="0">
                <a:solidFill>
                  <a:schemeClr val="bg2">
                    <a:lumMod val="40000"/>
                    <a:lumOff val="60000"/>
                  </a:schemeClr>
                </a:solidFill>
                <a:hlinkClick r:id="rId4"/>
              </a:rPr>
              <a:t>therapy@beverlyswann.com</a:t>
            </a:r>
            <a:endParaRPr lang="en-US" sz="2400" dirty="0" smtClean="0">
              <a:solidFill>
                <a:schemeClr val="bg2">
                  <a:lumMod val="40000"/>
                  <a:lumOff val="60000"/>
                </a:schemeClr>
              </a:solidFill>
            </a:endParaRPr>
          </a:p>
          <a:p>
            <a:r>
              <a:rPr lang="en-US" sz="2400" dirty="0" smtClean="0"/>
              <a:t>925-705-7036</a:t>
            </a:r>
            <a:endParaRPr lang="en-US" sz="2400" dirty="0"/>
          </a:p>
        </p:txBody>
      </p:sp>
      <p:pic>
        <p:nvPicPr>
          <p:cNvPr id="4" name="Picture 2" descr="C:\Users\Beverly\AppData\Local\Microsoft\Windows\Temporary Internet Files\Content.IE5\LUZ27M63\MC900030469[1].wmf"/>
          <p:cNvPicPr>
            <a:picLocks noChangeAspect="1" noChangeArrowheads="1"/>
          </p:cNvPicPr>
          <p:nvPr/>
        </p:nvPicPr>
        <p:blipFill>
          <a:blip r:embed="rId5" cstate="print"/>
          <a:srcRect/>
          <a:stretch>
            <a:fillRect/>
          </a:stretch>
        </p:blipFill>
        <p:spPr bwMode="auto">
          <a:xfrm>
            <a:off x="3505200" y="5029200"/>
            <a:ext cx="2133600" cy="14681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Common mistakes therapists make</a:t>
            </a:r>
            <a:endParaRPr lang="en-US" dirty="0"/>
          </a:p>
        </p:txBody>
      </p:sp>
      <p:sp>
        <p:nvSpPr>
          <p:cNvPr id="3" name="Content Placeholder 2"/>
          <p:cNvSpPr>
            <a:spLocks noGrp="1"/>
          </p:cNvSpPr>
          <p:nvPr>
            <p:ph idx="1"/>
          </p:nvPr>
        </p:nvSpPr>
        <p:spPr>
          <a:xfrm>
            <a:off x="457200" y="1981200"/>
            <a:ext cx="8229600" cy="4343400"/>
          </a:xfrm>
        </p:spPr>
        <p:txBody>
          <a:bodyPr/>
          <a:lstStyle/>
          <a:p>
            <a:pPr algn="r">
              <a:buFont typeface="Wingdings" pitchFamily="2" charset="2"/>
              <a:buChar char="Ø"/>
            </a:pPr>
            <a:r>
              <a:rPr lang="en-US" dirty="0" smtClean="0"/>
              <a:t>Ignoring the issue of obesity</a:t>
            </a:r>
          </a:p>
          <a:p>
            <a:pPr algn="r">
              <a:buFont typeface="Wingdings" pitchFamily="2" charset="2"/>
              <a:buChar char="Ø"/>
            </a:pPr>
            <a:r>
              <a:rPr lang="en-US" dirty="0" smtClean="0"/>
              <a:t>Downplaying when client brings it up</a:t>
            </a:r>
          </a:p>
          <a:p>
            <a:pPr algn="r">
              <a:buFont typeface="Wingdings" pitchFamily="2" charset="2"/>
              <a:buChar char="Ø"/>
            </a:pPr>
            <a:r>
              <a:rPr lang="en-US" dirty="0" smtClean="0"/>
              <a:t>Embarrassment</a:t>
            </a:r>
          </a:p>
          <a:p>
            <a:pPr algn="r">
              <a:buFont typeface="Wingdings" pitchFamily="2" charset="2"/>
              <a:buChar char="Ø"/>
            </a:pPr>
            <a:r>
              <a:rPr lang="en-US" dirty="0" smtClean="0"/>
              <a:t>Just another “nagging voice”</a:t>
            </a:r>
          </a:p>
          <a:p>
            <a:pPr algn="r">
              <a:buFont typeface="Wingdings" pitchFamily="2" charset="2"/>
              <a:buChar char="Ø"/>
            </a:pPr>
            <a:r>
              <a:rPr lang="en-US" dirty="0" smtClean="0"/>
              <a:t>Potato chip story </a:t>
            </a:r>
            <a:br>
              <a:rPr lang="en-US" dirty="0" smtClean="0"/>
            </a:br>
            <a:r>
              <a:rPr lang="en-US" dirty="0" smtClean="0"/>
              <a:t>(not listening to the client)</a:t>
            </a:r>
          </a:p>
          <a:p>
            <a:pPr algn="r">
              <a:buFont typeface="Wingdings" pitchFamily="2" charset="2"/>
              <a:buChar char="Ø"/>
            </a:pPr>
            <a:r>
              <a:rPr lang="en-US" dirty="0" smtClean="0"/>
              <a:t>Playing amateur dietician</a:t>
            </a:r>
          </a:p>
          <a:p>
            <a:pPr algn="r">
              <a:buFont typeface="Wingdings" pitchFamily="2" charset="2"/>
              <a:buChar char="Ø"/>
            </a:pPr>
            <a:r>
              <a:rPr lang="en-US" dirty="0" smtClean="0"/>
              <a:t>Problem-solving</a:t>
            </a:r>
          </a:p>
          <a:p>
            <a:pPr algn="r">
              <a:buFont typeface="Wingdings" pitchFamily="2" charset="2"/>
              <a:buChar char="Ø"/>
            </a:pPr>
            <a:r>
              <a:rPr lang="en-US" dirty="0" smtClean="0"/>
              <a:t>Not referring out when appropriate</a:t>
            </a:r>
            <a:endParaRPr lang="en-US" dirty="0"/>
          </a:p>
        </p:txBody>
      </p:sp>
      <p:pic>
        <p:nvPicPr>
          <p:cNvPr id="4" name="Picture 3" descr="therapy 02.jpg"/>
          <p:cNvPicPr>
            <a:picLocks noChangeAspect="1"/>
          </p:cNvPicPr>
          <p:nvPr/>
        </p:nvPicPr>
        <p:blipFill>
          <a:blip r:embed="rId2" cstate="print"/>
          <a:stretch>
            <a:fillRect/>
          </a:stretch>
        </p:blipFill>
        <p:spPr>
          <a:xfrm>
            <a:off x="609600" y="2971800"/>
            <a:ext cx="2667000" cy="2667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93064"/>
          </a:xfrm>
        </p:spPr>
        <p:txBody>
          <a:bodyPr/>
          <a:lstStyle/>
          <a:p>
            <a:r>
              <a:rPr lang="en-US" dirty="0" smtClean="0"/>
              <a:t>Counter-Transference</a:t>
            </a:r>
            <a:endParaRPr lang="en-US" dirty="0"/>
          </a:p>
        </p:txBody>
      </p:sp>
      <p:sp>
        <p:nvSpPr>
          <p:cNvPr id="3" name="Text Placeholder 2"/>
          <p:cNvSpPr>
            <a:spLocks noGrp="1"/>
          </p:cNvSpPr>
          <p:nvPr>
            <p:ph type="body" idx="1"/>
          </p:nvPr>
        </p:nvSpPr>
        <p:spPr>
          <a:xfrm>
            <a:off x="609600" y="2743200"/>
            <a:ext cx="3276600" cy="2667000"/>
          </a:xfrm>
        </p:spPr>
        <p:txBody>
          <a:bodyPr anchor="ctr">
            <a:normAutofit/>
          </a:bodyPr>
          <a:lstStyle/>
          <a:p>
            <a:pPr algn="ctr"/>
            <a:r>
              <a:rPr lang="en-US" sz="3200" dirty="0" smtClean="0">
                <a:solidFill>
                  <a:srgbClr val="263424"/>
                </a:solidFill>
              </a:rPr>
              <a:t>Questionnaire and Discussion</a:t>
            </a:r>
            <a:endParaRPr lang="en-US" sz="3200" dirty="0">
              <a:solidFill>
                <a:srgbClr val="263424"/>
              </a:solidFill>
            </a:endParaRPr>
          </a:p>
        </p:txBody>
      </p:sp>
      <p:pic>
        <p:nvPicPr>
          <p:cNvPr id="5" name="Picture 4" descr="counter transference.jpg"/>
          <p:cNvPicPr>
            <a:picLocks noChangeAspect="1"/>
          </p:cNvPicPr>
          <p:nvPr/>
        </p:nvPicPr>
        <p:blipFill>
          <a:blip r:embed="rId3" cstate="print"/>
          <a:stretch>
            <a:fillRect/>
          </a:stretch>
        </p:blipFill>
        <p:spPr>
          <a:xfrm>
            <a:off x="4191000" y="2283619"/>
            <a:ext cx="3886200" cy="3903549"/>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5181600" cy="1429512"/>
          </a:xfrm>
        </p:spPr>
        <p:txBody>
          <a:bodyPr>
            <a:normAutofit fontScale="90000"/>
          </a:bodyPr>
          <a:lstStyle/>
          <a:p>
            <a:r>
              <a:rPr lang="en-US" dirty="0" smtClean="0"/>
              <a:t>Types of bariatric surgery</a:t>
            </a:r>
            <a:endParaRPr lang="en-US" dirty="0"/>
          </a:p>
        </p:txBody>
      </p:sp>
      <p:pic>
        <p:nvPicPr>
          <p:cNvPr id="6" name="Picture 5" descr="surgery 1.jpg"/>
          <p:cNvPicPr>
            <a:picLocks noChangeAspect="1"/>
          </p:cNvPicPr>
          <p:nvPr/>
        </p:nvPicPr>
        <p:blipFill>
          <a:blip r:embed="rId3" cstate="print"/>
          <a:stretch>
            <a:fillRect/>
          </a:stretch>
        </p:blipFill>
        <p:spPr>
          <a:xfrm>
            <a:off x="3429000" y="2819400"/>
            <a:ext cx="2514600" cy="2305050"/>
          </a:xfrm>
          <a:prstGeom prst="rect">
            <a:avLst/>
          </a:prstGeom>
        </p:spPr>
      </p:pic>
      <p:pic>
        <p:nvPicPr>
          <p:cNvPr id="7" name="Picture 6" descr="surgery 2.jpg"/>
          <p:cNvPicPr>
            <a:picLocks noChangeAspect="1"/>
          </p:cNvPicPr>
          <p:nvPr/>
        </p:nvPicPr>
        <p:blipFill>
          <a:blip r:embed="rId4" cstate="print"/>
          <a:stretch>
            <a:fillRect/>
          </a:stretch>
        </p:blipFill>
        <p:spPr>
          <a:xfrm>
            <a:off x="457200" y="2438399"/>
            <a:ext cx="2286000" cy="2532846"/>
          </a:xfrm>
          <a:prstGeom prst="rect">
            <a:avLst/>
          </a:prstGeom>
        </p:spPr>
      </p:pic>
      <p:pic>
        <p:nvPicPr>
          <p:cNvPr id="9" name="Picture 8" descr="surgery 5.jpg"/>
          <p:cNvPicPr>
            <a:picLocks noChangeAspect="1"/>
          </p:cNvPicPr>
          <p:nvPr/>
        </p:nvPicPr>
        <p:blipFill>
          <a:blip r:embed="rId5" cstate="print"/>
          <a:stretch>
            <a:fillRect/>
          </a:stretch>
        </p:blipFill>
        <p:spPr>
          <a:xfrm>
            <a:off x="7086600" y="152400"/>
            <a:ext cx="1524000" cy="2157876"/>
          </a:xfrm>
          <a:prstGeom prst="rect">
            <a:avLst/>
          </a:prstGeom>
        </p:spPr>
      </p:pic>
      <p:sp>
        <p:nvSpPr>
          <p:cNvPr id="8" name="TextBox 7"/>
          <p:cNvSpPr txBox="1"/>
          <p:nvPr/>
        </p:nvSpPr>
        <p:spPr>
          <a:xfrm>
            <a:off x="457200" y="5144869"/>
            <a:ext cx="2209800" cy="646331"/>
          </a:xfrm>
          <a:prstGeom prst="rect">
            <a:avLst/>
          </a:prstGeom>
          <a:noFill/>
          <a:ln>
            <a:solidFill>
              <a:schemeClr val="accent4">
                <a:lumMod val="60000"/>
                <a:lumOff val="40000"/>
              </a:schemeClr>
            </a:solidFill>
          </a:ln>
        </p:spPr>
        <p:txBody>
          <a:bodyPr wrap="square" rtlCol="0">
            <a:spAutoFit/>
          </a:bodyPr>
          <a:lstStyle/>
          <a:p>
            <a:pPr algn="ctr"/>
            <a:r>
              <a:rPr lang="en-US" dirty="0" smtClean="0"/>
              <a:t>Roux-en-Y (gastric bypass)</a:t>
            </a:r>
            <a:endParaRPr lang="en-US" dirty="0"/>
          </a:p>
        </p:txBody>
      </p:sp>
      <p:sp>
        <p:nvSpPr>
          <p:cNvPr id="10" name="TextBox 9"/>
          <p:cNvSpPr txBox="1"/>
          <p:nvPr/>
        </p:nvSpPr>
        <p:spPr>
          <a:xfrm>
            <a:off x="3505200" y="5257800"/>
            <a:ext cx="2286000" cy="646331"/>
          </a:xfrm>
          <a:prstGeom prst="rect">
            <a:avLst/>
          </a:prstGeom>
          <a:noFill/>
          <a:ln>
            <a:solidFill>
              <a:schemeClr val="accent4">
                <a:lumMod val="60000"/>
                <a:lumOff val="40000"/>
              </a:schemeClr>
            </a:solidFill>
          </a:ln>
        </p:spPr>
        <p:txBody>
          <a:bodyPr wrap="square" rtlCol="0">
            <a:spAutoFit/>
          </a:bodyPr>
          <a:lstStyle/>
          <a:p>
            <a:pPr algn="ctr"/>
            <a:r>
              <a:rPr lang="en-US" dirty="0" smtClean="0"/>
              <a:t>Lap Band (adjustable gastric banding)</a:t>
            </a:r>
            <a:endParaRPr lang="en-US" dirty="0"/>
          </a:p>
        </p:txBody>
      </p:sp>
      <p:sp>
        <p:nvSpPr>
          <p:cNvPr id="11" name="TextBox 10"/>
          <p:cNvSpPr txBox="1"/>
          <p:nvPr/>
        </p:nvSpPr>
        <p:spPr>
          <a:xfrm>
            <a:off x="6629400" y="2362200"/>
            <a:ext cx="2286000" cy="923330"/>
          </a:xfrm>
          <a:prstGeom prst="rect">
            <a:avLst/>
          </a:prstGeom>
          <a:noFill/>
          <a:ln>
            <a:solidFill>
              <a:schemeClr val="accent4">
                <a:lumMod val="60000"/>
                <a:lumOff val="40000"/>
              </a:schemeClr>
            </a:solidFill>
          </a:ln>
        </p:spPr>
        <p:txBody>
          <a:bodyPr wrap="square" rtlCol="0">
            <a:spAutoFit/>
          </a:bodyPr>
          <a:lstStyle/>
          <a:p>
            <a:pPr algn="ctr"/>
            <a:r>
              <a:rPr lang="en-US" dirty="0" err="1" smtClean="0"/>
              <a:t>Biliopancreatic</a:t>
            </a:r>
            <a:r>
              <a:rPr lang="en-US" dirty="0" smtClean="0"/>
              <a:t> diversion (duodenal switch)</a:t>
            </a:r>
            <a:endParaRPr lang="en-US" dirty="0"/>
          </a:p>
        </p:txBody>
      </p:sp>
      <p:pic>
        <p:nvPicPr>
          <p:cNvPr id="59394" name="Picture 2" descr="http://www.lapbandinformation.com/images/gastric_sleeve.jpg"/>
          <p:cNvPicPr>
            <a:picLocks noChangeAspect="1" noChangeArrowheads="1"/>
          </p:cNvPicPr>
          <p:nvPr/>
        </p:nvPicPr>
        <p:blipFill>
          <a:blip r:embed="rId6" cstate="print"/>
          <a:srcRect/>
          <a:stretch>
            <a:fillRect/>
          </a:stretch>
        </p:blipFill>
        <p:spPr bwMode="auto">
          <a:xfrm>
            <a:off x="7086600" y="3581400"/>
            <a:ext cx="1590675" cy="2219547"/>
          </a:xfrm>
          <a:prstGeom prst="rect">
            <a:avLst/>
          </a:prstGeom>
          <a:noFill/>
        </p:spPr>
      </p:pic>
      <p:sp>
        <p:nvSpPr>
          <p:cNvPr id="13" name="TextBox 12"/>
          <p:cNvSpPr txBox="1"/>
          <p:nvPr/>
        </p:nvSpPr>
        <p:spPr>
          <a:xfrm>
            <a:off x="6629400" y="5943600"/>
            <a:ext cx="2286000" cy="646331"/>
          </a:xfrm>
          <a:prstGeom prst="rect">
            <a:avLst/>
          </a:prstGeom>
          <a:noFill/>
          <a:ln>
            <a:solidFill>
              <a:schemeClr val="accent4">
                <a:lumMod val="60000"/>
                <a:lumOff val="40000"/>
              </a:schemeClr>
            </a:solidFill>
          </a:ln>
        </p:spPr>
        <p:txBody>
          <a:bodyPr wrap="square" rtlCol="0">
            <a:spAutoFit/>
          </a:bodyPr>
          <a:lstStyle/>
          <a:p>
            <a:pPr algn="ctr"/>
            <a:r>
              <a:rPr lang="en-US" dirty="0" smtClean="0"/>
              <a:t>Gastric Sleeve (sleeve </a:t>
            </a:r>
            <a:r>
              <a:rPr lang="en-US" dirty="0" err="1" smtClean="0"/>
              <a:t>gastrectomy</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Definition</a:t>
            </a:r>
            <a:endParaRPr lang="en-US" dirty="0"/>
          </a:p>
        </p:txBody>
      </p:sp>
      <p:sp>
        <p:nvSpPr>
          <p:cNvPr id="3" name="Content Placeholder 2"/>
          <p:cNvSpPr>
            <a:spLocks noGrp="1"/>
          </p:cNvSpPr>
          <p:nvPr>
            <p:ph idx="1"/>
          </p:nvPr>
        </p:nvSpPr>
        <p:spPr>
          <a:xfrm>
            <a:off x="228600" y="1524000"/>
            <a:ext cx="8686800" cy="5334000"/>
          </a:xfrm>
        </p:spPr>
        <p:txBody>
          <a:bodyPr>
            <a:normAutofit fontScale="92500" lnSpcReduction="10000"/>
          </a:bodyPr>
          <a:lstStyle/>
          <a:p>
            <a:pPr>
              <a:buFont typeface="Wingdings" pitchFamily="2" charset="2"/>
              <a:buChar char="Ø"/>
            </a:pPr>
            <a:r>
              <a:rPr lang="en-US" dirty="0" smtClean="0"/>
              <a:t>Obesity - a condition characterized by the excessive accumulation and storage of fat in the body (Merriam-Webster Dictionary)</a:t>
            </a:r>
          </a:p>
          <a:p>
            <a:pPr>
              <a:buFont typeface="Wingdings" pitchFamily="2" charset="2"/>
              <a:buChar char="Ø"/>
            </a:pPr>
            <a:r>
              <a:rPr lang="en-US" dirty="0" smtClean="0"/>
              <a:t>World Health Organization (WHO)</a:t>
            </a:r>
          </a:p>
          <a:p>
            <a:pPr lvl="1"/>
            <a:r>
              <a:rPr lang="en-US" dirty="0" smtClean="0"/>
              <a:t>a BMI greater than or equal to 25 is overweight</a:t>
            </a:r>
          </a:p>
          <a:p>
            <a:pPr lvl="1"/>
            <a:r>
              <a:rPr lang="en-US" dirty="0" smtClean="0"/>
              <a:t>a BMI greater than or equal to 30 is obesity. </a:t>
            </a:r>
          </a:p>
          <a:p>
            <a:pPr lvl="2"/>
            <a:r>
              <a:rPr lang="en-US" dirty="0" smtClean="0"/>
              <a:t>Class 1 (low-risk) obesity, if BMI is 30 - 34.9</a:t>
            </a:r>
          </a:p>
          <a:p>
            <a:pPr lvl="2"/>
            <a:r>
              <a:rPr lang="en-US" dirty="0" smtClean="0"/>
              <a:t>Class 2 (moderate-risk) obesity, if BMI is 35 - 39.9</a:t>
            </a:r>
          </a:p>
          <a:p>
            <a:pPr lvl="2"/>
            <a:r>
              <a:rPr lang="en-US" dirty="0" smtClean="0"/>
              <a:t>Class 3 (high-risk) obesity, if BMI is equal to or greater than 40 </a:t>
            </a:r>
          </a:p>
          <a:p>
            <a:pPr>
              <a:buFont typeface="Wingdings" pitchFamily="2" charset="2"/>
              <a:buChar char="Ø"/>
            </a:pPr>
            <a:r>
              <a:rPr lang="en-US" dirty="0" smtClean="0"/>
              <a:t>Centers for Disease Control (CDC)</a:t>
            </a:r>
          </a:p>
          <a:p>
            <a:pPr lvl="1">
              <a:buFont typeface="Wingdings" pitchFamily="2" charset="2"/>
              <a:buChar char="Ø"/>
            </a:pPr>
            <a:r>
              <a:rPr lang="en-US" dirty="0" smtClean="0"/>
              <a:t>Overweight and obesity are both labels for ranges of weight that are greater than what is generally considered healthy for a given height. The terms also identify ranges of weight that have been shown to increase the likelihood of certain diseases and other health problems.  BMI as above in WHO.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 U.S. </a:t>
            </a:r>
            <a:endParaRPr lang="en-US" dirty="0"/>
          </a:p>
        </p:txBody>
      </p:sp>
      <p:sp>
        <p:nvSpPr>
          <p:cNvPr id="5" name="Content Placeholder 4"/>
          <p:cNvSpPr>
            <a:spLocks noGrp="1"/>
          </p:cNvSpPr>
          <p:nvPr>
            <p:ph idx="1"/>
          </p:nvPr>
        </p:nvSpPr>
        <p:spPr/>
        <p:txBody>
          <a:bodyPr>
            <a:normAutofit fontScale="77500" lnSpcReduction="20000"/>
          </a:bodyPr>
          <a:lstStyle/>
          <a:p>
            <a:pPr>
              <a:lnSpc>
                <a:spcPct val="150000"/>
              </a:lnSpc>
              <a:buFont typeface="Wingdings" pitchFamily="2" charset="2"/>
              <a:buChar char="Ø"/>
            </a:pPr>
            <a:r>
              <a:rPr lang="en-US" dirty="0" smtClean="0"/>
              <a:t>Over one-third of U.S. adults (35.7%) </a:t>
            </a:r>
            <a:br>
              <a:rPr lang="en-US" dirty="0" smtClean="0"/>
            </a:br>
            <a:r>
              <a:rPr lang="en-US" dirty="0" smtClean="0"/>
              <a:t>are obese. (CDC 2012)</a:t>
            </a:r>
          </a:p>
          <a:p>
            <a:pPr>
              <a:lnSpc>
                <a:spcPct val="150000"/>
              </a:lnSpc>
              <a:buFont typeface="Wingdings" pitchFamily="2" charset="2"/>
              <a:buChar char="Ø"/>
            </a:pPr>
            <a:r>
              <a:rPr lang="en-US" dirty="0" smtClean="0"/>
              <a:t>Approximately 17% (or 12.5 million) of </a:t>
            </a:r>
            <a:br>
              <a:rPr lang="en-US" dirty="0" smtClean="0"/>
            </a:br>
            <a:r>
              <a:rPr lang="en-US" dirty="0" smtClean="0"/>
              <a:t>children and adolescents aged 2—19 </a:t>
            </a:r>
            <a:br>
              <a:rPr lang="en-US" dirty="0" smtClean="0"/>
            </a:br>
            <a:r>
              <a:rPr lang="en-US" dirty="0" smtClean="0"/>
              <a:t>years are obese. (CDC 2010)</a:t>
            </a:r>
          </a:p>
          <a:p>
            <a:pPr>
              <a:lnSpc>
                <a:spcPct val="150000"/>
              </a:lnSpc>
              <a:buFont typeface="Wingdings" pitchFamily="2" charset="2"/>
              <a:buChar char="Ø"/>
            </a:pPr>
            <a:r>
              <a:rPr lang="en-US" dirty="0" smtClean="0"/>
              <a:t>Male/female (NIH 2008) – obesity rate among:</a:t>
            </a:r>
            <a:br>
              <a:rPr lang="en-US" dirty="0" smtClean="0"/>
            </a:br>
            <a:r>
              <a:rPr lang="en-US" dirty="0" smtClean="0"/>
              <a:t>Women: 64.1 percent</a:t>
            </a:r>
            <a:br>
              <a:rPr lang="en-US" dirty="0" smtClean="0"/>
            </a:br>
            <a:r>
              <a:rPr lang="en-US" dirty="0" smtClean="0"/>
              <a:t>Men: 72.3 percent</a:t>
            </a:r>
          </a:p>
          <a:p>
            <a:pPr>
              <a:lnSpc>
                <a:spcPct val="150000"/>
              </a:lnSpc>
              <a:buFont typeface="Wingdings" pitchFamily="2" charset="2"/>
              <a:buChar char="Ø"/>
            </a:pPr>
            <a:r>
              <a:rPr lang="en-US" dirty="0" smtClean="0"/>
              <a:t>65% of the world's population live in countries where overweight and obesity kills more people than underweight. (WHO 2010)</a:t>
            </a:r>
          </a:p>
          <a:p>
            <a:pPr>
              <a:lnSpc>
                <a:spcPct val="150000"/>
              </a:lnSpc>
              <a:buFont typeface="Wingdings" pitchFamily="2" charset="2"/>
              <a:buChar char="Ø"/>
            </a:pPr>
            <a:endParaRPr lang="en-US" dirty="0"/>
          </a:p>
        </p:txBody>
      </p:sp>
      <p:pic>
        <p:nvPicPr>
          <p:cNvPr id="4" name="Picture 3" descr="fashion 11.jpg"/>
          <p:cNvPicPr>
            <a:picLocks noChangeAspect="1"/>
          </p:cNvPicPr>
          <p:nvPr/>
        </p:nvPicPr>
        <p:blipFill>
          <a:blip r:embed="rId2" cstate="print"/>
          <a:stretch>
            <a:fillRect/>
          </a:stretch>
        </p:blipFill>
        <p:spPr>
          <a:xfrm>
            <a:off x="5791200" y="304799"/>
            <a:ext cx="2838450" cy="37455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Statistics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49180" y="1717402"/>
            <a:ext cx="7785219" cy="4530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Childhood/adolescent obesity</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The “obesity epidemic” – 17% of all children and teens</a:t>
            </a:r>
          </a:p>
          <a:p>
            <a:pPr>
              <a:buFont typeface="Wingdings" pitchFamily="2" charset="2"/>
              <a:buChar char="Ø"/>
            </a:pPr>
            <a:r>
              <a:rPr lang="en-US" dirty="0" smtClean="0"/>
              <a:t>Loss of activity – school budgets, less walking, television, and video games</a:t>
            </a:r>
          </a:p>
          <a:p>
            <a:pPr>
              <a:buFont typeface="Wingdings" pitchFamily="2" charset="2"/>
              <a:buChar char="Ø"/>
            </a:pPr>
            <a:r>
              <a:rPr lang="en-US" dirty="0" smtClean="0"/>
              <a:t>Fast food</a:t>
            </a:r>
          </a:p>
          <a:p>
            <a:pPr>
              <a:buFont typeface="Wingdings" pitchFamily="2" charset="2"/>
              <a:buChar char="Ø"/>
            </a:pPr>
            <a:r>
              <a:rPr lang="en-US" dirty="0" smtClean="0"/>
              <a:t>Earlier onset of </a:t>
            </a:r>
            <a:br>
              <a:rPr lang="en-US" dirty="0" smtClean="0"/>
            </a:br>
            <a:r>
              <a:rPr lang="en-US" dirty="0" smtClean="0"/>
              <a:t>medical conditions </a:t>
            </a:r>
            <a:br>
              <a:rPr lang="en-US" dirty="0" smtClean="0"/>
            </a:br>
            <a:r>
              <a:rPr lang="en-US" dirty="0" smtClean="0"/>
              <a:t>likely to cause more </a:t>
            </a:r>
            <a:br>
              <a:rPr lang="en-US" dirty="0" smtClean="0"/>
            </a:br>
            <a:r>
              <a:rPr lang="en-US" dirty="0" smtClean="0"/>
              <a:t>severe problems in </a:t>
            </a:r>
            <a:br>
              <a:rPr lang="en-US" dirty="0" smtClean="0"/>
            </a:br>
            <a:r>
              <a:rPr lang="en-US" dirty="0" smtClean="0"/>
              <a:t>adulthood and possibly </a:t>
            </a:r>
            <a:br>
              <a:rPr lang="en-US" dirty="0" smtClean="0"/>
            </a:br>
            <a:r>
              <a:rPr lang="en-US" dirty="0" smtClean="0"/>
              <a:t>early death</a:t>
            </a:r>
            <a:endParaRPr lang="en-US" dirty="0"/>
          </a:p>
        </p:txBody>
      </p:sp>
      <p:pic>
        <p:nvPicPr>
          <p:cNvPr id="4" name="Picture 3" descr="obesity kids 2.jpg"/>
          <p:cNvPicPr>
            <a:picLocks noChangeAspect="1"/>
          </p:cNvPicPr>
          <p:nvPr/>
        </p:nvPicPr>
        <p:blipFill>
          <a:blip r:embed="rId3" cstate="print"/>
          <a:stretch>
            <a:fillRect/>
          </a:stretch>
        </p:blipFill>
        <p:spPr>
          <a:xfrm>
            <a:off x="4572000" y="3657600"/>
            <a:ext cx="4191000"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772400" cy="740664"/>
          </a:xfrm>
        </p:spPr>
        <p:txBody>
          <a:bodyPr/>
          <a:lstStyle/>
          <a:p>
            <a:r>
              <a:rPr lang="en-US" sz="4000" dirty="0" smtClean="0"/>
              <a:t>Obesity – Medical or Psychological?</a:t>
            </a:r>
            <a:endParaRPr lang="en-US" sz="4000" dirty="0"/>
          </a:p>
        </p:txBody>
      </p:sp>
      <p:sp>
        <p:nvSpPr>
          <p:cNvPr id="3" name="Text Placeholder 2"/>
          <p:cNvSpPr>
            <a:spLocks noGrp="1"/>
          </p:cNvSpPr>
          <p:nvPr>
            <p:ph type="body" idx="1"/>
          </p:nvPr>
        </p:nvSpPr>
        <p:spPr>
          <a:xfrm>
            <a:off x="304800" y="1752600"/>
            <a:ext cx="8686800" cy="5105400"/>
          </a:xfrm>
        </p:spPr>
        <p:txBody>
          <a:bodyPr>
            <a:normAutofit/>
          </a:bodyPr>
          <a:lstStyle/>
          <a:p>
            <a:pPr>
              <a:buFont typeface="Wingdings" pitchFamily="2" charset="2"/>
              <a:buChar char="Ø"/>
            </a:pPr>
            <a:r>
              <a:rPr lang="en-US" dirty="0" smtClean="0"/>
              <a:t>Traditionally treated as medical problem – diet, medication, surgery</a:t>
            </a:r>
          </a:p>
          <a:p>
            <a:pPr>
              <a:buFont typeface="Wingdings" pitchFamily="2" charset="2"/>
              <a:buChar char="Ø"/>
            </a:pPr>
            <a:r>
              <a:rPr lang="en-US" dirty="0" smtClean="0"/>
              <a:t>Psychological diagnoses:</a:t>
            </a:r>
          </a:p>
          <a:p>
            <a:pPr lvl="1">
              <a:buFont typeface="Wingdings" pitchFamily="2" charset="2"/>
              <a:buChar char="Ø"/>
            </a:pPr>
            <a:r>
              <a:rPr lang="en-US" sz="2000" dirty="0" smtClean="0"/>
              <a:t>Binge Eating Disorder (307.51) - eating much more rapidly than normal, eating until feeling uncomfortably full, eating large amounts of food when not feeling physically hungry, eating alone because of feeling embarrassed by how much one is eating, feeling disgusted with oneself, depressed, or very guilty afterwards, marked distress regarding binge eating is present.</a:t>
            </a:r>
          </a:p>
          <a:p>
            <a:pPr lvl="1">
              <a:buFont typeface="Wingdings" pitchFamily="2" charset="2"/>
              <a:buChar char="Ø"/>
            </a:pPr>
            <a:r>
              <a:rPr lang="en-US" sz="2000" dirty="0" smtClean="0"/>
              <a:t>Other Specified Feeding or Eating Disorder (307.59) – Symptoms that cause significant distress or impairment but not full criteria for other disorders. Includes distorted body image, binge eating, restricting behaviors, obsession with weight/size, sense of lack of control over eating, other eating behaviors that interfere with normal life functioning</a:t>
            </a:r>
          </a:p>
          <a:p>
            <a:pPr lvl="1">
              <a:buFont typeface="Wingdings" pitchFamily="2" charset="2"/>
              <a:buChar char="Ø"/>
            </a:pPr>
            <a:r>
              <a:rPr lang="en-US" sz="2000" dirty="0" smtClean="0"/>
              <a:t>Unspecified Feeding or Eating Disorder (307.50) – Symptoms but choose not to specify (ER situations)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Measurements</a:t>
            </a:r>
            <a:endParaRPr lang="en-US" dirty="0"/>
          </a:p>
        </p:txBody>
      </p:sp>
      <p:sp>
        <p:nvSpPr>
          <p:cNvPr id="3" name="Content Placeholder 2"/>
          <p:cNvSpPr>
            <a:spLocks noGrp="1"/>
          </p:cNvSpPr>
          <p:nvPr>
            <p:ph idx="1"/>
          </p:nvPr>
        </p:nvSpPr>
        <p:spPr>
          <a:xfrm>
            <a:off x="457200" y="1935480"/>
            <a:ext cx="8229600" cy="2331720"/>
          </a:xfrm>
        </p:spPr>
        <p:txBody>
          <a:bodyPr>
            <a:normAutofit/>
          </a:bodyPr>
          <a:lstStyle/>
          <a:p>
            <a:pPr>
              <a:buFont typeface="Wingdings" pitchFamily="2" charset="2"/>
              <a:buChar char="Ø"/>
            </a:pPr>
            <a:r>
              <a:rPr lang="en-US" dirty="0" smtClean="0"/>
              <a:t>Body mass index (BMI) is a simple index of weight-for-height. It is defined as a person's weight in kilograms divided by the square of his height in meters (kg/m</a:t>
            </a:r>
            <a:r>
              <a:rPr lang="en-US" baseline="30000" dirty="0" smtClean="0"/>
              <a:t>2</a:t>
            </a:r>
            <a:r>
              <a:rPr lang="en-US" dirty="0" smtClean="0"/>
              <a:t>).</a:t>
            </a:r>
          </a:p>
          <a:p>
            <a:pPr>
              <a:buFont typeface="Wingdings" pitchFamily="2" charset="2"/>
              <a:buChar char="Ø"/>
            </a:pPr>
            <a:r>
              <a:rPr lang="en-US" dirty="0" smtClean="0"/>
              <a:t>Does not account for age, body frame, gender, or muscle mass</a:t>
            </a:r>
          </a:p>
        </p:txBody>
      </p:sp>
      <p:pic>
        <p:nvPicPr>
          <p:cNvPr id="4" name="Picture 3" descr="feet on scale.jpg"/>
          <p:cNvPicPr>
            <a:picLocks noChangeAspect="1"/>
          </p:cNvPicPr>
          <p:nvPr/>
        </p:nvPicPr>
        <p:blipFill>
          <a:blip r:embed="rId2" cstate="print"/>
          <a:stretch>
            <a:fillRect/>
          </a:stretch>
        </p:blipFill>
        <p:spPr>
          <a:xfrm>
            <a:off x="381000" y="4419600"/>
            <a:ext cx="3193382" cy="1857375"/>
          </a:xfrm>
          <a:prstGeom prst="rect">
            <a:avLst/>
          </a:prstGeom>
        </p:spPr>
      </p:pic>
      <p:sp>
        <p:nvSpPr>
          <p:cNvPr id="6" name="TextBox 5"/>
          <p:cNvSpPr txBox="1"/>
          <p:nvPr/>
        </p:nvSpPr>
        <p:spPr>
          <a:xfrm>
            <a:off x="3886200" y="4191000"/>
            <a:ext cx="5257800" cy="2031325"/>
          </a:xfrm>
          <a:prstGeom prst="rect">
            <a:avLst/>
          </a:prstGeom>
          <a:noFill/>
        </p:spPr>
        <p:txBody>
          <a:bodyPr wrap="square" rtlCol="0">
            <a:spAutoFit/>
          </a:bodyPr>
          <a:lstStyle/>
          <a:p>
            <a:pPr>
              <a:buFont typeface="Wingdings" pitchFamily="2" charset="2"/>
              <a:buChar char="Ø"/>
            </a:pPr>
            <a:r>
              <a:rPr lang="en-US" dirty="0" smtClean="0"/>
              <a:t>Adult BMI Calculator – </a:t>
            </a:r>
            <a:br>
              <a:rPr lang="en-US" dirty="0" smtClean="0"/>
            </a:br>
            <a:r>
              <a:rPr lang="en-US" dirty="0" smtClean="0">
                <a:hlinkClick r:id="rId3"/>
              </a:rPr>
              <a:t>www.cdc.gov/healthyweight/assessing/bmi/adult_bmi/english_bmi_calculator/bmi_calculator.html</a:t>
            </a:r>
            <a:r>
              <a:rPr lang="en-US" dirty="0" smtClean="0"/>
              <a:t/>
            </a:r>
            <a:br>
              <a:rPr lang="en-US" dirty="0" smtClean="0"/>
            </a:br>
            <a:endParaRPr lang="en-US" dirty="0" smtClean="0"/>
          </a:p>
          <a:p>
            <a:pPr>
              <a:buFont typeface="Wingdings" pitchFamily="2" charset="2"/>
              <a:buChar char="Ø"/>
            </a:pPr>
            <a:r>
              <a:rPr lang="en-US" dirty="0" smtClean="0"/>
              <a:t>Child/teen BMI Calculator - </a:t>
            </a:r>
            <a:r>
              <a:rPr lang="en-US" dirty="0" smtClean="0">
                <a:hlinkClick r:id="rId4"/>
              </a:rPr>
              <a:t>apps.nccd.cdc.gov/</a:t>
            </a:r>
            <a:r>
              <a:rPr lang="en-US" dirty="0" err="1" smtClean="0">
                <a:hlinkClick r:id="rId4"/>
              </a:rPr>
              <a:t>dnpabmi</a:t>
            </a:r>
            <a:r>
              <a:rPr lang="en-US" dirty="0" smtClean="0">
                <a:solidFill>
                  <a:schemeClr val="accent2">
                    <a:lumMod val="60000"/>
                    <a:lumOff val="40000"/>
                  </a:schemeClr>
                </a:solidFill>
                <a:hlinkClick r:id="rId4"/>
              </a:rPr>
              <a:t>/</a:t>
            </a:r>
            <a:endParaRPr lang="en-US" dirty="0" smtClean="0">
              <a:solidFill>
                <a:schemeClr val="accent2">
                  <a:lumMod val="60000"/>
                  <a:lumOff val="40000"/>
                </a:schemeClr>
              </a:solidFill>
            </a:endParaRP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smtClean="0"/>
              <a:t>Measurements</a:t>
            </a:r>
            <a:endParaRPr lang="en-US" dirty="0"/>
          </a:p>
        </p:txBody>
      </p:sp>
      <p:sp>
        <p:nvSpPr>
          <p:cNvPr id="3" name="Content Placeholder 2"/>
          <p:cNvSpPr>
            <a:spLocks noGrp="1"/>
          </p:cNvSpPr>
          <p:nvPr>
            <p:ph idx="1"/>
          </p:nvPr>
        </p:nvSpPr>
        <p:spPr>
          <a:xfrm>
            <a:off x="152400" y="1219200"/>
            <a:ext cx="5257800" cy="5638800"/>
          </a:xfrm>
        </p:spPr>
        <p:txBody>
          <a:bodyPr>
            <a:normAutofit fontScale="92500" lnSpcReduction="20000"/>
          </a:bodyPr>
          <a:lstStyle/>
          <a:p>
            <a:pPr>
              <a:buFont typeface="Wingdings" pitchFamily="2" charset="2"/>
              <a:buChar char="Ø"/>
            </a:pPr>
            <a:r>
              <a:rPr lang="en-US" dirty="0" smtClean="0"/>
              <a:t>Height/weight charts</a:t>
            </a:r>
          </a:p>
          <a:p>
            <a:pPr lvl="1">
              <a:buFont typeface="Wingdings" pitchFamily="2" charset="2"/>
              <a:buChar char="Ø"/>
            </a:pPr>
            <a:r>
              <a:rPr lang="en-US" dirty="0" smtClean="0">
                <a:hlinkClick r:id="rId2"/>
              </a:rPr>
              <a:t>http://www.heightweightchart.org/</a:t>
            </a:r>
            <a:endParaRPr lang="en-US" dirty="0" smtClean="0"/>
          </a:p>
          <a:p>
            <a:pPr lvl="1">
              <a:buFont typeface="Wingdings" pitchFamily="2" charset="2"/>
              <a:buChar char="Ø"/>
            </a:pPr>
            <a:r>
              <a:rPr lang="en-US" dirty="0" smtClean="0"/>
              <a:t>Often does not account for age, body frame, or muscle mass</a:t>
            </a:r>
          </a:p>
          <a:p>
            <a:pPr>
              <a:buFont typeface="Wingdings" pitchFamily="2" charset="2"/>
              <a:buChar char="Ø"/>
            </a:pPr>
            <a:r>
              <a:rPr lang="en-US" dirty="0" smtClean="0"/>
              <a:t>% body fat – calculates how much of your total weight is from fat tissue</a:t>
            </a:r>
          </a:p>
          <a:p>
            <a:pPr lvl="1">
              <a:buFont typeface="Wingdings" pitchFamily="2" charset="2"/>
              <a:buChar char="Ø"/>
            </a:pPr>
            <a:r>
              <a:rPr lang="en-US" dirty="0" smtClean="0"/>
              <a:t>Measurements or special scales</a:t>
            </a:r>
          </a:p>
          <a:p>
            <a:pPr lvl="1">
              <a:buFont typeface="Wingdings" pitchFamily="2" charset="2"/>
              <a:buChar char="Ø"/>
            </a:pPr>
            <a:r>
              <a:rPr lang="en-US" dirty="0" smtClean="0"/>
              <a:t>For women between age 20 and 40, 19% to 26% body fat is generally good to excellent. For women age 40+ to 60+, 23% to 30% is considered good to excellent.</a:t>
            </a:r>
          </a:p>
          <a:p>
            <a:pPr lvl="1">
              <a:buFont typeface="Wingdings" pitchFamily="2" charset="2"/>
              <a:buChar char="Ø"/>
            </a:pPr>
            <a:r>
              <a:rPr lang="en-US" dirty="0" smtClean="0"/>
              <a:t> For men between age 20 and 40, 10% to 20% body fat is generally good to excellent. For men age 40+ to 60+, 19% to 23% is considered good to excellent.</a:t>
            </a:r>
          </a:p>
          <a:p>
            <a:pPr lvl="1">
              <a:buFont typeface="Wingdings" pitchFamily="2" charset="2"/>
              <a:buChar char="Ø"/>
            </a:pPr>
            <a:endParaRPr lang="en-US" dirty="0" smtClean="0"/>
          </a:p>
        </p:txBody>
      </p:sp>
      <p:pic>
        <p:nvPicPr>
          <p:cNvPr id="6" name="Picture 5" descr="Santa Snug_crop.jpg"/>
          <p:cNvPicPr>
            <a:picLocks noChangeAspect="1"/>
          </p:cNvPicPr>
          <p:nvPr/>
        </p:nvPicPr>
        <p:blipFill>
          <a:blip r:embed="rId3" cstate="print"/>
          <a:stretch>
            <a:fillRect/>
          </a:stretch>
        </p:blipFill>
        <p:spPr>
          <a:xfrm>
            <a:off x="5631199" y="2514600"/>
            <a:ext cx="3436601" cy="4267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838200"/>
            <a:ext cx="7772400" cy="1362456"/>
          </a:xfrm>
        </p:spPr>
        <p:txBody>
          <a:bodyPr/>
          <a:lstStyle/>
          <a:p>
            <a:r>
              <a:rPr lang="en-US" dirty="0" smtClean="0"/>
              <a:t>PLEASE NO:</a:t>
            </a:r>
            <a:endParaRPr lang="en-US" dirty="0"/>
          </a:p>
        </p:txBody>
      </p:sp>
      <p:sp>
        <p:nvSpPr>
          <p:cNvPr id="3" name="Content Placeholder 2"/>
          <p:cNvSpPr>
            <a:spLocks noGrp="1"/>
          </p:cNvSpPr>
          <p:nvPr>
            <p:ph type="body" idx="1"/>
          </p:nvPr>
        </p:nvSpPr>
        <p:spPr>
          <a:xfrm>
            <a:off x="530352" y="2209800"/>
            <a:ext cx="7772400" cy="3010336"/>
          </a:xfrm>
        </p:spPr>
        <p:txBody>
          <a:bodyPr>
            <a:normAutofit/>
          </a:bodyPr>
          <a:lstStyle/>
          <a:p>
            <a:pPr>
              <a:lnSpc>
                <a:spcPct val="200000"/>
              </a:lnSpc>
              <a:buFont typeface="Wingdings" pitchFamily="2" charset="2"/>
              <a:buChar char="Ø"/>
            </a:pPr>
            <a:r>
              <a:rPr lang="en-US" dirty="0" smtClean="0"/>
              <a:t>Cell phones ringing</a:t>
            </a:r>
          </a:p>
          <a:p>
            <a:pPr>
              <a:lnSpc>
                <a:spcPct val="200000"/>
              </a:lnSpc>
              <a:buFont typeface="Wingdings" pitchFamily="2" charset="2"/>
              <a:buChar char="Ø"/>
            </a:pPr>
            <a:r>
              <a:rPr lang="en-US" dirty="0" smtClean="0"/>
              <a:t>Texting during class</a:t>
            </a:r>
          </a:p>
          <a:p>
            <a:pPr>
              <a:lnSpc>
                <a:spcPct val="200000"/>
              </a:lnSpc>
              <a:buFont typeface="Wingdings" pitchFamily="2" charset="2"/>
              <a:buChar char="Ø"/>
            </a:pPr>
            <a:r>
              <a:rPr lang="en-US" dirty="0" smtClean="0"/>
              <a:t>Arriving late</a:t>
            </a:r>
          </a:p>
          <a:p>
            <a:pPr>
              <a:lnSpc>
                <a:spcPct val="200000"/>
              </a:lnSpc>
              <a:buFont typeface="Wingdings" pitchFamily="2" charset="2"/>
              <a:buChar char="Ø"/>
            </a:pPr>
            <a:r>
              <a:rPr lang="en-US" dirty="0" smtClean="0"/>
              <a:t>Holding back questions/comments</a:t>
            </a:r>
          </a:p>
          <a:p>
            <a:endParaRPr lang="en-US" dirty="0"/>
          </a:p>
        </p:txBody>
      </p:sp>
      <p:pic>
        <p:nvPicPr>
          <p:cNvPr id="1026" name="Picture 2" descr="C:\Users\Beverly\AppData\Local\Microsoft\Windows\Temporary Internet Files\Content.IE5\U1UO73F9\MC900433804[1].png"/>
          <p:cNvPicPr>
            <a:picLocks noChangeAspect="1" noChangeArrowheads="1"/>
          </p:cNvPicPr>
          <p:nvPr/>
        </p:nvPicPr>
        <p:blipFill>
          <a:blip r:embed="rId3" cstate="print"/>
          <a:srcRect/>
          <a:stretch>
            <a:fillRect/>
          </a:stretch>
        </p:blipFill>
        <p:spPr bwMode="auto">
          <a:xfrm>
            <a:off x="6172200" y="2438400"/>
            <a:ext cx="2285714" cy="228571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fontScale="90000"/>
          </a:bodyPr>
          <a:lstStyle/>
          <a:p>
            <a:r>
              <a:rPr lang="en-US" dirty="0" smtClean="0"/>
              <a:t>Obesity - Medical risks and complications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In 2008, medical costs associated with obesity were estimated at $147 billion; the medical costs paid by third-party </a:t>
            </a:r>
            <a:r>
              <a:rPr lang="en-US" dirty="0" err="1" smtClean="0"/>
              <a:t>payors</a:t>
            </a:r>
            <a:r>
              <a:rPr lang="en-US" dirty="0" smtClean="0"/>
              <a:t> for people who are obese were $1,429 higher than those of normal weight. (CDC)</a:t>
            </a:r>
          </a:p>
          <a:p>
            <a:pPr>
              <a:buFont typeface="Wingdings" pitchFamily="2" charset="2"/>
              <a:buChar char="Ø"/>
            </a:pPr>
            <a:r>
              <a:rPr lang="en-US" dirty="0" smtClean="0"/>
              <a:t>Diabetes Type II</a:t>
            </a:r>
          </a:p>
          <a:p>
            <a:pPr>
              <a:buFont typeface="Wingdings" pitchFamily="2" charset="2"/>
              <a:buChar char="Ø"/>
            </a:pPr>
            <a:r>
              <a:rPr lang="en-US" dirty="0" smtClean="0"/>
              <a:t>Heart disease/stroke</a:t>
            </a:r>
          </a:p>
          <a:p>
            <a:pPr>
              <a:buFont typeface="Wingdings" pitchFamily="2" charset="2"/>
              <a:buChar char="Ø"/>
            </a:pPr>
            <a:r>
              <a:rPr lang="en-US" dirty="0" smtClean="0"/>
              <a:t>Joint pain and deterioration/</a:t>
            </a:r>
            <a:br>
              <a:rPr lang="en-US" dirty="0" smtClean="0"/>
            </a:br>
            <a:r>
              <a:rPr lang="en-US" dirty="0" smtClean="0"/>
              <a:t>arthritis</a:t>
            </a:r>
          </a:p>
          <a:p>
            <a:pPr>
              <a:buFont typeface="Wingdings" pitchFamily="2" charset="2"/>
              <a:buChar char="Ø"/>
            </a:pPr>
            <a:r>
              <a:rPr lang="en-US" dirty="0" smtClean="0"/>
              <a:t>Increased risk of some </a:t>
            </a:r>
            <a:br>
              <a:rPr lang="en-US" dirty="0" smtClean="0"/>
            </a:br>
            <a:r>
              <a:rPr lang="en-US" dirty="0" smtClean="0"/>
              <a:t>cancers</a:t>
            </a:r>
          </a:p>
          <a:p>
            <a:pPr>
              <a:buFont typeface="Wingdings" pitchFamily="2" charset="2"/>
              <a:buChar char="Ø"/>
            </a:pPr>
            <a:r>
              <a:rPr lang="en-US" dirty="0" smtClean="0"/>
              <a:t>Sleep apnea</a:t>
            </a:r>
            <a:endParaRPr lang="en-US" dirty="0"/>
          </a:p>
        </p:txBody>
      </p:sp>
      <p:pic>
        <p:nvPicPr>
          <p:cNvPr id="5" name="Picture 4" descr="medical 01.jpg"/>
          <p:cNvPicPr>
            <a:picLocks noChangeAspect="1"/>
          </p:cNvPicPr>
          <p:nvPr/>
        </p:nvPicPr>
        <p:blipFill>
          <a:blip r:embed="rId2" cstate="print"/>
          <a:stretch>
            <a:fillRect/>
          </a:stretch>
        </p:blipFill>
        <p:spPr>
          <a:xfrm>
            <a:off x="5014503" y="3505200"/>
            <a:ext cx="3824698" cy="29432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and environmental factors</a:t>
            </a:r>
            <a:endParaRPr lang="en-US" dirty="0"/>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pPr>
              <a:buFont typeface="Wingdings" pitchFamily="2" charset="2"/>
              <a:buChar char="Ø"/>
            </a:pPr>
            <a:r>
              <a:rPr lang="en-US" dirty="0" smtClean="0"/>
              <a:t>Multiple genes responsible </a:t>
            </a:r>
            <a:br>
              <a:rPr lang="en-US" dirty="0" smtClean="0"/>
            </a:br>
            <a:r>
              <a:rPr lang="en-US" dirty="0" smtClean="0"/>
              <a:t>for body composition:</a:t>
            </a:r>
          </a:p>
          <a:p>
            <a:pPr lvl="1">
              <a:buFont typeface="Wingdings" pitchFamily="2" charset="2"/>
              <a:buChar char="Ø"/>
            </a:pPr>
            <a:r>
              <a:rPr lang="en-US" dirty="0" smtClean="0"/>
              <a:t>Body mass</a:t>
            </a:r>
          </a:p>
          <a:p>
            <a:pPr lvl="1">
              <a:buFont typeface="Wingdings" pitchFamily="2" charset="2"/>
              <a:buChar char="Ø"/>
            </a:pPr>
            <a:r>
              <a:rPr lang="en-US" dirty="0" smtClean="0"/>
              <a:t>Frame size</a:t>
            </a:r>
          </a:p>
          <a:p>
            <a:pPr lvl="1">
              <a:buFont typeface="Wingdings" pitchFamily="2" charset="2"/>
              <a:buChar char="Ø"/>
            </a:pPr>
            <a:r>
              <a:rPr lang="en-US" dirty="0" smtClean="0"/>
              <a:t>Energy intake/expenditure</a:t>
            </a:r>
          </a:p>
          <a:p>
            <a:pPr lvl="1">
              <a:buFont typeface="Wingdings" pitchFamily="2" charset="2"/>
              <a:buChar char="Ø"/>
            </a:pPr>
            <a:r>
              <a:rPr lang="en-US" dirty="0" smtClean="0"/>
              <a:t>Fat storage</a:t>
            </a:r>
          </a:p>
          <a:p>
            <a:pPr lvl="1">
              <a:buFont typeface="Wingdings" pitchFamily="2" charset="2"/>
              <a:buChar char="Ø"/>
            </a:pPr>
            <a:r>
              <a:rPr lang="en-US" dirty="0" smtClean="0"/>
              <a:t>Hunger/fullness</a:t>
            </a:r>
          </a:p>
          <a:p>
            <a:pPr>
              <a:buFont typeface="Wingdings" pitchFamily="2" charset="2"/>
              <a:buChar char="Ø"/>
            </a:pPr>
            <a:r>
              <a:rPr lang="en-US" dirty="0" smtClean="0"/>
              <a:t>Environment:</a:t>
            </a:r>
          </a:p>
          <a:p>
            <a:pPr lvl="1">
              <a:buFont typeface="Wingdings" pitchFamily="2" charset="2"/>
              <a:buChar char="Ø"/>
            </a:pPr>
            <a:r>
              <a:rPr lang="en-US" dirty="0" smtClean="0"/>
              <a:t>Food availability</a:t>
            </a:r>
          </a:p>
          <a:p>
            <a:pPr lvl="1">
              <a:buFont typeface="Wingdings" pitchFamily="2" charset="2"/>
              <a:buChar char="Ø"/>
            </a:pPr>
            <a:r>
              <a:rPr lang="en-US" dirty="0" smtClean="0"/>
              <a:t>Family  and cultural patterns/beliefs</a:t>
            </a:r>
          </a:p>
          <a:p>
            <a:pPr lvl="1">
              <a:buFont typeface="Wingdings" pitchFamily="2" charset="2"/>
              <a:buChar char="Ø"/>
            </a:pPr>
            <a:r>
              <a:rPr lang="en-US" dirty="0" smtClean="0"/>
              <a:t>Trauma and/or life events</a:t>
            </a:r>
          </a:p>
          <a:p>
            <a:pPr lvl="1">
              <a:buFont typeface="Wingdings" pitchFamily="2" charset="2"/>
              <a:buChar char="Ø"/>
            </a:pPr>
            <a:r>
              <a:rPr lang="en-US" dirty="0" smtClean="0"/>
              <a:t>Substance use</a:t>
            </a:r>
          </a:p>
          <a:p>
            <a:pPr>
              <a:buFont typeface="Wingdings" pitchFamily="2" charset="2"/>
              <a:buChar char="Ø"/>
            </a:pPr>
            <a:r>
              <a:rPr lang="en-US" dirty="0" smtClean="0"/>
              <a:t>Obesity is likely caused by a combination of both</a:t>
            </a:r>
            <a:endParaRPr lang="en-US" dirty="0"/>
          </a:p>
        </p:txBody>
      </p:sp>
      <p:pic>
        <p:nvPicPr>
          <p:cNvPr id="5" name="Picture 4" descr="genetic 01.jpg"/>
          <p:cNvPicPr>
            <a:picLocks noChangeAspect="1"/>
          </p:cNvPicPr>
          <p:nvPr/>
        </p:nvPicPr>
        <p:blipFill>
          <a:blip r:embed="rId2" cstate="print"/>
          <a:stretch>
            <a:fillRect/>
          </a:stretch>
        </p:blipFill>
        <p:spPr>
          <a:xfrm>
            <a:off x="5943600" y="1905000"/>
            <a:ext cx="2524125" cy="343995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96112"/>
          </a:xfrm>
        </p:spPr>
        <p:txBody>
          <a:bodyPr>
            <a:normAutofit/>
          </a:bodyPr>
          <a:lstStyle/>
          <a:p>
            <a:r>
              <a:rPr lang="en-US" dirty="0" smtClean="0"/>
              <a:t>Cultural factors</a:t>
            </a:r>
            <a:endParaRPr lang="en-US" dirty="0"/>
          </a:p>
        </p:txBody>
      </p:sp>
      <p:sp>
        <p:nvSpPr>
          <p:cNvPr id="3" name="Content Placeholder 2"/>
          <p:cNvSpPr>
            <a:spLocks noGrp="1"/>
          </p:cNvSpPr>
          <p:nvPr>
            <p:ph idx="1"/>
          </p:nvPr>
        </p:nvSpPr>
        <p:spPr>
          <a:xfrm>
            <a:off x="228600" y="1371600"/>
            <a:ext cx="8763000" cy="5486400"/>
          </a:xfrm>
        </p:spPr>
        <p:txBody>
          <a:bodyPr>
            <a:normAutofit fontScale="92500" lnSpcReduction="10000"/>
          </a:bodyPr>
          <a:lstStyle/>
          <a:p>
            <a:pPr>
              <a:buFont typeface="Wingdings" pitchFamily="2" charset="2"/>
              <a:buChar char="Ø"/>
            </a:pPr>
            <a:r>
              <a:rPr lang="en-US" dirty="0" smtClean="0"/>
              <a:t>Non-Hispanic blacks have the highest rates of obesity </a:t>
            </a:r>
            <a:br>
              <a:rPr lang="en-US" dirty="0" smtClean="0"/>
            </a:br>
            <a:r>
              <a:rPr lang="en-US" dirty="0" smtClean="0"/>
              <a:t>(44.1%) compared with Mexican Americans (39.3%), all Hispanics (37.9%) and non-Hispanic whites (32.6%). (CDC 2010)</a:t>
            </a:r>
          </a:p>
          <a:p>
            <a:pPr>
              <a:buFont typeface="Wingdings" pitchFamily="2" charset="2"/>
              <a:buChar char="Ø"/>
            </a:pPr>
            <a:r>
              <a:rPr lang="en-US" dirty="0" smtClean="0"/>
              <a:t>In some cultures, excess weight = affluence</a:t>
            </a:r>
          </a:p>
          <a:p>
            <a:pPr>
              <a:buFont typeface="Wingdings" pitchFamily="2" charset="2"/>
              <a:buChar char="Ø"/>
            </a:pPr>
            <a:r>
              <a:rPr lang="en-US" dirty="0" smtClean="0"/>
              <a:t>Education/socioeconomic status (CDC 2008):</a:t>
            </a:r>
          </a:p>
          <a:p>
            <a:pPr lvl="1">
              <a:buFont typeface="Wingdings" pitchFamily="2" charset="2"/>
              <a:buChar char="Ø"/>
            </a:pPr>
            <a:r>
              <a:rPr lang="en-US" dirty="0" smtClean="0"/>
              <a:t>Among men, obesity prevalence is generally similar at all income levels, however, among non-Hispanic black and Mexican-American men those with higher income are more likely to be obese than those with low income. </a:t>
            </a:r>
          </a:p>
          <a:p>
            <a:pPr lvl="1">
              <a:buFont typeface="Wingdings" pitchFamily="2" charset="2"/>
              <a:buChar char="Ø"/>
            </a:pPr>
            <a:r>
              <a:rPr lang="en-US" dirty="0" smtClean="0"/>
              <a:t>Higher income women are less likely to be obese than low income women, but most obese women are not low income.</a:t>
            </a:r>
          </a:p>
          <a:p>
            <a:pPr lvl="1">
              <a:buFont typeface="Wingdings" pitchFamily="2" charset="2"/>
              <a:buChar char="Ø"/>
            </a:pPr>
            <a:r>
              <a:rPr lang="en-US" dirty="0" smtClean="0"/>
              <a:t>There is no significant trend between obesity and education among men. Among women, however, there is a trend, those with college degrees are less likely to be obese compared with less educated women.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972312"/>
          </a:xfrm>
        </p:spPr>
        <p:txBody>
          <a:bodyPr/>
          <a:lstStyle/>
          <a:p>
            <a:r>
              <a:rPr lang="en-US" dirty="0" smtClean="0"/>
              <a:t>Dysfunctional Eating</a:t>
            </a:r>
            <a:endParaRPr lang="en-US" dirty="0"/>
          </a:p>
        </p:txBody>
      </p:sp>
      <p:pic>
        <p:nvPicPr>
          <p:cNvPr id="4" name="Picture 3" descr="man 02.jpg"/>
          <p:cNvPicPr>
            <a:picLocks noChangeAspect="1"/>
          </p:cNvPicPr>
          <p:nvPr/>
        </p:nvPicPr>
        <p:blipFill>
          <a:blip r:embed="rId3" cstate="print"/>
          <a:stretch>
            <a:fillRect/>
          </a:stretch>
        </p:blipFill>
        <p:spPr>
          <a:xfrm>
            <a:off x="3352800" y="2819400"/>
            <a:ext cx="2584795" cy="2171700"/>
          </a:xfrm>
          <a:prstGeom prst="rect">
            <a:avLst/>
          </a:prstGeom>
        </p:spPr>
      </p:pic>
      <p:sp>
        <p:nvSpPr>
          <p:cNvPr id="5" name="Rectangle 4"/>
          <p:cNvSpPr/>
          <p:nvPr/>
        </p:nvSpPr>
        <p:spPr>
          <a:xfrm rot="20401136">
            <a:off x="223376" y="2426388"/>
            <a:ext cx="3143809" cy="523220"/>
          </a:xfrm>
          <a:prstGeom prst="rect">
            <a:avLst/>
          </a:prstGeom>
          <a:noFill/>
        </p:spPr>
        <p:txBody>
          <a:bodyPr wrap="none" lIns="91440" tIns="45720" rIns="91440" bIns="45720">
            <a:spAutoFit/>
          </a:bodyPr>
          <a:lstStyle/>
          <a:p>
            <a:pPr algn="ctr"/>
            <a:r>
              <a:rPr lang="en-US" sz="2800" b="1" cap="none" spc="0"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Emotional</a:t>
            </a:r>
            <a:r>
              <a:rPr lang="en-US" sz="2800" b="1" cap="none" spc="0"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800" b="1" cap="none" spc="0"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800" b="1" cap="none" spc="0"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6" name="Rectangle 5"/>
          <p:cNvSpPr/>
          <p:nvPr/>
        </p:nvSpPr>
        <p:spPr>
          <a:xfrm rot="941684">
            <a:off x="6416287" y="1398890"/>
            <a:ext cx="2518896"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Mindless</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7" name="Rectangle 6"/>
          <p:cNvSpPr/>
          <p:nvPr/>
        </p:nvSpPr>
        <p:spPr>
          <a:xfrm rot="21431580">
            <a:off x="6410897" y="2106408"/>
            <a:ext cx="2012795"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Food Phobia</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8" name="Rectangle 7"/>
          <p:cNvSpPr/>
          <p:nvPr/>
        </p:nvSpPr>
        <p:spPr>
          <a:xfrm rot="495144">
            <a:off x="4417681" y="1932289"/>
            <a:ext cx="1791709"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Food Rules</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9" name="Rectangle 8"/>
          <p:cNvSpPr/>
          <p:nvPr/>
        </p:nvSpPr>
        <p:spPr>
          <a:xfrm rot="20079610">
            <a:off x="4410526" y="5938724"/>
            <a:ext cx="2242217"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Food Aversion</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0" name="Rectangle 9"/>
          <p:cNvSpPr/>
          <p:nvPr/>
        </p:nvSpPr>
        <p:spPr>
          <a:xfrm rot="941684">
            <a:off x="1456163" y="5641578"/>
            <a:ext cx="2901051"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Compulsive</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1" name="Rectangle 10"/>
          <p:cNvSpPr/>
          <p:nvPr/>
        </p:nvSpPr>
        <p:spPr>
          <a:xfrm>
            <a:off x="0" y="3733800"/>
            <a:ext cx="3284041"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Stress/Anxiety</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2" name="Rectangle 11"/>
          <p:cNvSpPr/>
          <p:nvPr/>
        </p:nvSpPr>
        <p:spPr>
          <a:xfrm>
            <a:off x="5940623" y="4114800"/>
            <a:ext cx="3203377"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Comfort Food</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3" name="Rectangle 12"/>
          <p:cNvSpPr/>
          <p:nvPr/>
        </p:nvSpPr>
        <p:spPr>
          <a:xfrm>
            <a:off x="3680129" y="5181600"/>
            <a:ext cx="2019785"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Binge</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4" name="Rectangle 13"/>
          <p:cNvSpPr/>
          <p:nvPr/>
        </p:nvSpPr>
        <p:spPr>
          <a:xfrm rot="20725107">
            <a:off x="304800" y="4572000"/>
            <a:ext cx="2806602"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Incoherent</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5" name="Rectangle 14"/>
          <p:cNvSpPr/>
          <p:nvPr/>
        </p:nvSpPr>
        <p:spPr>
          <a:xfrm rot="915431">
            <a:off x="5998944" y="5205566"/>
            <a:ext cx="3139642"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Uncontrolled</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6" name="Rectangle 15"/>
          <p:cNvSpPr/>
          <p:nvPr/>
        </p:nvSpPr>
        <p:spPr>
          <a:xfrm>
            <a:off x="304800" y="1828800"/>
            <a:ext cx="2047485"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 Alone</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7" name="Rectangle 16"/>
          <p:cNvSpPr/>
          <p:nvPr/>
        </p:nvSpPr>
        <p:spPr>
          <a:xfrm rot="19946208">
            <a:off x="2114766" y="2467254"/>
            <a:ext cx="2214068"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Hiding</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8" name="Rectangle 17"/>
          <p:cNvSpPr/>
          <p:nvPr/>
        </p:nvSpPr>
        <p:spPr>
          <a:xfrm rot="20734314">
            <a:off x="257014" y="5937621"/>
            <a:ext cx="1845378"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PMS</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19" name="Rectangle 18"/>
          <p:cNvSpPr/>
          <p:nvPr/>
        </p:nvSpPr>
        <p:spPr>
          <a:xfrm>
            <a:off x="6527494" y="6172200"/>
            <a:ext cx="2333267" cy="461665"/>
          </a:xfrm>
          <a:prstGeom prst="rect">
            <a:avLst/>
          </a:prstGeom>
        </p:spPr>
        <p:txBody>
          <a:bodyPr wrap="non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Holiday</a:t>
            </a:r>
            <a:r>
              <a:rPr lang="en-US" sz="2400" b="1" dirty="0" smtClean="0">
                <a:ln w="10541" cmpd="sng">
                  <a:solidFill>
                    <a:srgbClr val="7D7D7D">
                      <a:tint val="100000"/>
                      <a:shade val="100000"/>
                      <a:satMod val="110000"/>
                    </a:srgbClr>
                  </a:solidFill>
                  <a:prstDash val="solid"/>
                </a:ln>
                <a:solidFill>
                  <a:srgbClr val="B8A200"/>
                </a:solidFill>
                <a:effectLst>
                  <a:outerShdw blurRad="50800" dist="38100" dir="10800000" algn="r" rotWithShape="0">
                    <a:prstClr val="black">
                      <a:alpha val="40000"/>
                    </a:prstClr>
                  </a:outerShdw>
                </a:effectLst>
              </a:rPr>
              <a:t> </a:t>
            </a: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
        <p:nvSpPr>
          <p:cNvPr id="20" name="Rectangle 19"/>
          <p:cNvSpPr/>
          <p:nvPr/>
        </p:nvSpPr>
        <p:spPr>
          <a:xfrm rot="586978">
            <a:off x="6223364" y="2964272"/>
            <a:ext cx="2673239" cy="830997"/>
          </a:xfrm>
          <a:prstGeom prst="rect">
            <a:avLst/>
          </a:prstGeom>
        </p:spPr>
        <p:txBody>
          <a:bodyPr wrap="square">
            <a:spAutoFit/>
          </a:bodyPr>
          <a:lstStyle/>
          <a:p>
            <a:pPr algn="ctr"/>
            <a:r>
              <a:rPr lang="en-US" sz="2400" b="1" dirty="0" smtClean="0">
                <a:ln w="10541" cmpd="sng">
                  <a:solidFill>
                    <a:srgbClr val="7030A0"/>
                  </a:solidFill>
                  <a:prstDash val="solid"/>
                </a:ln>
                <a:solidFill>
                  <a:srgbClr val="B8A200"/>
                </a:solidFill>
                <a:effectLst>
                  <a:outerShdw blurRad="50800" dist="38100" dir="10800000" algn="r" rotWithShape="0">
                    <a:prstClr val="black">
                      <a:alpha val="40000"/>
                    </a:prstClr>
                  </a:outerShdw>
                </a:effectLst>
              </a:rPr>
              <a:t>Eating to Stuff Emotions</a:t>
            </a:r>
            <a:endParaRPr lang="en-US" sz="2400" b="1" dirty="0">
              <a:ln w="10541" cmpd="sng">
                <a:solidFill>
                  <a:srgbClr val="7030A0"/>
                </a:solidFill>
                <a:prstDash val="solid"/>
              </a:ln>
              <a:solidFill>
                <a:srgbClr val="B8A200"/>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Psychological issues</a:t>
            </a:r>
            <a:endParaRPr lang="en-US" dirty="0"/>
          </a:p>
        </p:txBody>
      </p:sp>
      <p:sp>
        <p:nvSpPr>
          <p:cNvPr id="3" name="Content Placeholder 2"/>
          <p:cNvSpPr>
            <a:spLocks noGrp="1"/>
          </p:cNvSpPr>
          <p:nvPr>
            <p:ph idx="1"/>
          </p:nvPr>
        </p:nvSpPr>
        <p:spPr>
          <a:xfrm>
            <a:off x="457200" y="1935480"/>
            <a:ext cx="8229600" cy="2026920"/>
          </a:xfrm>
        </p:spPr>
        <p:txBody>
          <a:bodyPr numCol="2"/>
          <a:lstStyle/>
          <a:p>
            <a:pPr>
              <a:buFont typeface="Wingdings" pitchFamily="2" charset="2"/>
              <a:buChar char="Ø"/>
            </a:pPr>
            <a:r>
              <a:rPr lang="en-US" dirty="0" smtClean="0"/>
              <a:t>Self-care</a:t>
            </a:r>
          </a:p>
          <a:p>
            <a:pPr>
              <a:buFont typeface="Wingdings" pitchFamily="2" charset="2"/>
              <a:buChar char="Ø"/>
            </a:pPr>
            <a:r>
              <a:rPr lang="en-US" dirty="0" smtClean="0"/>
              <a:t>Self-soothing</a:t>
            </a:r>
          </a:p>
          <a:p>
            <a:pPr>
              <a:buFont typeface="Wingdings" pitchFamily="2" charset="2"/>
              <a:buChar char="Ø"/>
            </a:pPr>
            <a:r>
              <a:rPr lang="en-US" dirty="0" smtClean="0"/>
              <a:t>Self-regulation</a:t>
            </a:r>
          </a:p>
          <a:p>
            <a:pPr>
              <a:buFont typeface="Wingdings" pitchFamily="2" charset="2"/>
              <a:buChar char="Ø"/>
            </a:pPr>
            <a:r>
              <a:rPr lang="en-US" dirty="0" smtClean="0"/>
              <a:t>Self-esteem</a:t>
            </a:r>
          </a:p>
          <a:p>
            <a:pPr>
              <a:buFont typeface="Wingdings" pitchFamily="2" charset="2"/>
              <a:buChar char="Ø"/>
            </a:pPr>
            <a:r>
              <a:rPr lang="en-US" dirty="0" smtClean="0"/>
              <a:t>Body image problems</a:t>
            </a:r>
          </a:p>
          <a:p>
            <a:pPr>
              <a:buFont typeface="Wingdings" pitchFamily="2" charset="2"/>
              <a:buChar char="Ø"/>
            </a:pPr>
            <a:r>
              <a:rPr lang="en-US" dirty="0" smtClean="0"/>
              <a:t>Body </a:t>
            </a:r>
            <a:r>
              <a:rPr lang="en-US" dirty="0" err="1" smtClean="0"/>
              <a:t>dysmorphia</a:t>
            </a:r>
            <a:endParaRPr lang="en-US" dirty="0" smtClean="0"/>
          </a:p>
          <a:p>
            <a:pPr>
              <a:buFont typeface="Wingdings" pitchFamily="2" charset="2"/>
              <a:buChar char="Ø"/>
            </a:pPr>
            <a:r>
              <a:rPr lang="en-US" dirty="0" smtClean="0"/>
              <a:t>Anxiety management</a:t>
            </a:r>
          </a:p>
          <a:p>
            <a:pPr>
              <a:buFont typeface="Wingdings" pitchFamily="2" charset="2"/>
              <a:buChar char="Ø"/>
            </a:pPr>
            <a:r>
              <a:rPr lang="en-US" dirty="0" smtClean="0"/>
              <a:t>Social isolation</a:t>
            </a:r>
            <a:endParaRPr lang="en-US" dirty="0"/>
          </a:p>
        </p:txBody>
      </p:sp>
      <p:sp>
        <p:nvSpPr>
          <p:cNvPr id="4" name="TextBox 3"/>
          <p:cNvSpPr txBox="1"/>
          <p:nvPr/>
        </p:nvSpPr>
        <p:spPr>
          <a:xfrm>
            <a:off x="609600" y="4191000"/>
            <a:ext cx="7924800" cy="2031325"/>
          </a:xfrm>
          <a:prstGeom prst="rect">
            <a:avLst/>
          </a:prstGeom>
          <a:noFill/>
          <a:ln>
            <a:solidFill>
              <a:srgbClr val="7030A0"/>
            </a:solidFill>
          </a:ln>
        </p:spPr>
        <p:txBody>
          <a:bodyPr wrap="square" rtlCol="0">
            <a:spAutoFit/>
          </a:bodyPr>
          <a:lstStyle/>
          <a:p>
            <a:r>
              <a:rPr lang="en-US" dirty="0" smtClean="0"/>
              <a:t>Unhealthy self-regulation = “distorted self-comforting gesture, a kind of attempt to hold, stroke, or soothe”</a:t>
            </a:r>
          </a:p>
          <a:p>
            <a:endParaRPr lang="en-US" dirty="0" smtClean="0"/>
          </a:p>
          <a:p>
            <a:r>
              <a:rPr lang="en-US" dirty="0" smtClean="0"/>
              <a:t>Addiction </a:t>
            </a:r>
            <a:r>
              <a:rPr lang="en-US" dirty="0" smtClean="0"/>
              <a:t>= “a movement away from our direct body experience of the real world”</a:t>
            </a:r>
          </a:p>
          <a:p>
            <a:endParaRPr lang="en-US" dirty="0" smtClean="0"/>
          </a:p>
          <a:p>
            <a:r>
              <a:rPr lang="en-US" i="1" dirty="0" smtClean="0"/>
              <a:t>Christine Caldwell – Getting Our Bodies Back (1996)</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Psychological issues - dissociation</a:t>
            </a:r>
            <a:endParaRPr lang="en-US" dirty="0"/>
          </a:p>
        </p:txBody>
      </p:sp>
      <p:sp>
        <p:nvSpPr>
          <p:cNvPr id="3" name="Content Placeholder 2"/>
          <p:cNvSpPr>
            <a:spLocks noGrp="1"/>
          </p:cNvSpPr>
          <p:nvPr>
            <p:ph idx="1"/>
          </p:nvPr>
        </p:nvSpPr>
        <p:spPr>
          <a:xfrm>
            <a:off x="533400" y="3505200"/>
            <a:ext cx="8229600" cy="1219200"/>
          </a:xfrm>
        </p:spPr>
        <p:txBody>
          <a:bodyPr numCol="1">
            <a:normAutofit/>
          </a:bodyPr>
          <a:lstStyle/>
          <a:p>
            <a:pPr>
              <a:buNone/>
            </a:pPr>
            <a:r>
              <a:rPr lang="en-US" dirty="0" smtClean="0"/>
              <a:t>Fat as protection = link between being overweight and history of sexual abuse and/or rape</a:t>
            </a:r>
            <a:endParaRPr lang="en-US" dirty="0"/>
          </a:p>
        </p:txBody>
      </p:sp>
      <p:sp>
        <p:nvSpPr>
          <p:cNvPr id="4" name="TextBox 3"/>
          <p:cNvSpPr txBox="1"/>
          <p:nvPr/>
        </p:nvSpPr>
        <p:spPr>
          <a:xfrm>
            <a:off x="457200" y="1828800"/>
            <a:ext cx="7924800" cy="1477328"/>
          </a:xfrm>
          <a:prstGeom prst="rect">
            <a:avLst/>
          </a:prstGeom>
          <a:noFill/>
          <a:ln>
            <a:solidFill>
              <a:srgbClr val="7030A0"/>
            </a:solidFill>
          </a:ln>
        </p:spPr>
        <p:txBody>
          <a:bodyPr wrap="square" rtlCol="0">
            <a:spAutoFit/>
          </a:bodyPr>
          <a:lstStyle/>
          <a:p>
            <a:r>
              <a:rPr lang="en-US" dirty="0" smtClean="0"/>
              <a:t>“It is…in the absence of reliable internal signals about when, how much, and what to eat that eating in this culture becomes such a painful and confusing event.”</a:t>
            </a:r>
          </a:p>
          <a:p>
            <a:endParaRPr lang="en-US" dirty="0" smtClean="0"/>
          </a:p>
          <a:p>
            <a:r>
              <a:rPr lang="en-US" i="1" dirty="0" smtClean="0"/>
              <a:t>Bloom et. al. (1994)</a:t>
            </a:r>
            <a:endParaRPr lang="en-US" i="1" dirty="0"/>
          </a:p>
        </p:txBody>
      </p:sp>
      <p:sp>
        <p:nvSpPr>
          <p:cNvPr id="5" name="TextBox 4"/>
          <p:cNvSpPr txBox="1"/>
          <p:nvPr/>
        </p:nvSpPr>
        <p:spPr>
          <a:xfrm>
            <a:off x="533400" y="5029200"/>
            <a:ext cx="7924800" cy="923330"/>
          </a:xfrm>
          <a:prstGeom prst="rect">
            <a:avLst/>
          </a:prstGeom>
          <a:noFill/>
          <a:ln>
            <a:solidFill>
              <a:srgbClr val="7030A0"/>
            </a:solidFill>
          </a:ln>
        </p:spPr>
        <p:txBody>
          <a:bodyPr wrap="square" rtlCol="0">
            <a:spAutoFit/>
          </a:bodyPr>
          <a:lstStyle/>
          <a:p>
            <a:r>
              <a:rPr lang="en-US" dirty="0" smtClean="0"/>
              <a:t>“…[living] like renters in a small room of a house we consider barely habitable.”</a:t>
            </a:r>
          </a:p>
          <a:p>
            <a:endParaRPr lang="en-US" dirty="0" smtClean="0"/>
          </a:p>
          <a:p>
            <a:r>
              <a:rPr lang="en-US" i="1" dirty="0" smtClean="0"/>
              <a:t>John Conger (1994)</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distorted beliefs: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Fat is protection</a:t>
            </a:r>
          </a:p>
          <a:p>
            <a:pPr>
              <a:buFont typeface="Wingdings" pitchFamily="2" charset="2"/>
              <a:buChar char="Ø"/>
            </a:pPr>
            <a:r>
              <a:rPr lang="en-US" dirty="0" smtClean="0"/>
              <a:t>Thin feels vulnerable</a:t>
            </a:r>
          </a:p>
          <a:p>
            <a:pPr>
              <a:buFont typeface="Wingdings" pitchFamily="2" charset="2"/>
              <a:buChar char="Ø"/>
            </a:pPr>
            <a:r>
              <a:rPr lang="en-US" dirty="0" smtClean="0"/>
              <a:t>Food = love</a:t>
            </a:r>
          </a:p>
          <a:p>
            <a:pPr>
              <a:buFont typeface="Wingdings" pitchFamily="2" charset="2"/>
              <a:buChar char="Ø"/>
            </a:pPr>
            <a:r>
              <a:rPr lang="en-US" dirty="0" smtClean="0"/>
              <a:t>I don’t deserve good things</a:t>
            </a:r>
          </a:p>
          <a:p>
            <a:pPr>
              <a:buFont typeface="Wingdings" pitchFamily="2" charset="2"/>
              <a:buChar char="Ø"/>
            </a:pPr>
            <a:r>
              <a:rPr lang="en-US" dirty="0" smtClean="0"/>
              <a:t>I’m a failure</a:t>
            </a:r>
          </a:p>
          <a:p>
            <a:pPr>
              <a:buFont typeface="Wingdings" pitchFamily="2" charset="2"/>
              <a:buChar char="Ø"/>
            </a:pPr>
            <a:r>
              <a:rPr lang="en-US" dirty="0" smtClean="0"/>
              <a:t>I’ll never be good enough</a:t>
            </a:r>
          </a:p>
          <a:p>
            <a:pPr>
              <a:buFont typeface="Wingdings" pitchFamily="2" charset="2"/>
              <a:buChar char="Ø"/>
            </a:pPr>
            <a:r>
              <a:rPr lang="en-US" dirty="0" smtClean="0"/>
              <a:t>I’m fat = no one will ever love me</a:t>
            </a:r>
          </a:p>
          <a:p>
            <a:pPr>
              <a:buFont typeface="Wingdings" pitchFamily="2" charset="2"/>
              <a:buChar char="Ø"/>
            </a:pPr>
            <a:r>
              <a:rPr lang="en-US" dirty="0" smtClean="0"/>
              <a:t>I deserve to be punished, i.e., I have to eat “bad” foods</a:t>
            </a:r>
          </a:p>
          <a:p>
            <a:pPr>
              <a:buFont typeface="Wingdings" pitchFamily="2" charset="2"/>
              <a:buChar char="Ø"/>
            </a:pPr>
            <a:r>
              <a:rPr lang="en-US" dirty="0" smtClean="0"/>
              <a:t>I deserve a treat, i.e., I get to eat “bad” foods</a:t>
            </a:r>
            <a:endParaRPr lang="en-US" dirty="0"/>
          </a:p>
        </p:txBody>
      </p:sp>
      <p:pic>
        <p:nvPicPr>
          <p:cNvPr id="4" name="Picture 3" descr="sad.jpg"/>
          <p:cNvPicPr>
            <a:picLocks noChangeAspect="1"/>
          </p:cNvPicPr>
          <p:nvPr/>
        </p:nvPicPr>
        <p:blipFill>
          <a:blip r:embed="rId2" cstate="print"/>
          <a:stretch>
            <a:fillRect/>
          </a:stretch>
        </p:blipFill>
        <p:spPr>
          <a:xfrm>
            <a:off x="5257800" y="2209800"/>
            <a:ext cx="3124200" cy="246030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96112"/>
          </a:xfrm>
        </p:spPr>
        <p:txBody>
          <a:bodyPr/>
          <a:lstStyle/>
          <a:p>
            <a:r>
              <a:rPr lang="en-US" dirty="0" smtClean="0"/>
              <a:t>Psychosocial issues</a:t>
            </a:r>
            <a:endParaRPr lang="en-US" dirty="0"/>
          </a:p>
        </p:txBody>
      </p:sp>
      <p:sp>
        <p:nvSpPr>
          <p:cNvPr id="3" name="Content Placeholder 2"/>
          <p:cNvSpPr>
            <a:spLocks noGrp="1"/>
          </p:cNvSpPr>
          <p:nvPr>
            <p:ph idx="1"/>
          </p:nvPr>
        </p:nvSpPr>
        <p:spPr>
          <a:xfrm>
            <a:off x="3276600" y="1447800"/>
            <a:ext cx="5638800" cy="5181600"/>
          </a:xfrm>
        </p:spPr>
        <p:txBody>
          <a:bodyPr>
            <a:normAutofit/>
          </a:bodyPr>
          <a:lstStyle/>
          <a:p>
            <a:pPr>
              <a:buFont typeface="Wingdings" pitchFamily="2" charset="2"/>
              <a:buChar char="Ø"/>
            </a:pPr>
            <a:r>
              <a:rPr lang="en-US" dirty="0" smtClean="0"/>
              <a:t>Guilt – may be spending a lot of money on food and diet programs; religious beliefs around gluttony; less ability to be part of family</a:t>
            </a:r>
          </a:p>
          <a:p>
            <a:pPr>
              <a:buFont typeface="Wingdings" pitchFamily="2" charset="2"/>
              <a:buChar char="Ø"/>
            </a:pPr>
            <a:r>
              <a:rPr lang="en-US" dirty="0" smtClean="0"/>
              <a:t>Shame – may feel ugly, lazy, weak, not good enough</a:t>
            </a:r>
          </a:p>
          <a:p>
            <a:pPr>
              <a:buFont typeface="Wingdings" pitchFamily="2" charset="2"/>
              <a:buChar char="Ø"/>
            </a:pPr>
            <a:r>
              <a:rPr lang="en-US" dirty="0" smtClean="0"/>
              <a:t>Social anxiety – so focused on size that unable to participate </a:t>
            </a:r>
          </a:p>
          <a:p>
            <a:pPr>
              <a:buFont typeface="Wingdings" pitchFamily="2" charset="2"/>
              <a:buChar char="Ø"/>
            </a:pPr>
            <a:r>
              <a:rPr lang="en-US" dirty="0" smtClean="0"/>
              <a:t>Social isolation – may stay home rather than face rejection</a:t>
            </a:r>
          </a:p>
          <a:p>
            <a:pPr>
              <a:buFont typeface="Wingdings" pitchFamily="2" charset="2"/>
              <a:buChar char="Ø"/>
            </a:pPr>
            <a:r>
              <a:rPr lang="en-US" dirty="0" smtClean="0"/>
              <a:t>Bullying – obese children face cruelty and ostracism</a:t>
            </a:r>
          </a:p>
          <a:p>
            <a:endParaRPr lang="en-US" dirty="0"/>
          </a:p>
        </p:txBody>
      </p:sp>
      <p:pic>
        <p:nvPicPr>
          <p:cNvPr id="4" name="Picture 3" descr="obesity sitting.jpg"/>
          <p:cNvPicPr>
            <a:picLocks noChangeAspect="1"/>
          </p:cNvPicPr>
          <p:nvPr/>
        </p:nvPicPr>
        <p:blipFill>
          <a:blip r:embed="rId2" cstate="print"/>
          <a:stretch>
            <a:fillRect/>
          </a:stretch>
        </p:blipFill>
        <p:spPr>
          <a:xfrm>
            <a:off x="609600" y="2590800"/>
            <a:ext cx="2515634" cy="2438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Psychosocial issues</a:t>
            </a:r>
            <a:endParaRPr lang="en-US" dirty="0"/>
          </a:p>
        </p:txBody>
      </p:sp>
      <p:sp>
        <p:nvSpPr>
          <p:cNvPr id="3" name="Content Placeholder 2"/>
          <p:cNvSpPr>
            <a:spLocks noGrp="1"/>
          </p:cNvSpPr>
          <p:nvPr>
            <p:ph idx="1"/>
          </p:nvPr>
        </p:nvSpPr>
        <p:spPr>
          <a:xfrm>
            <a:off x="381000" y="1905000"/>
            <a:ext cx="5410200" cy="4648200"/>
          </a:xfrm>
        </p:spPr>
        <p:txBody>
          <a:bodyPr>
            <a:normAutofit/>
          </a:bodyPr>
          <a:lstStyle/>
          <a:p>
            <a:pPr>
              <a:buFont typeface="Wingdings" pitchFamily="2" charset="2"/>
              <a:buChar char="Ø"/>
            </a:pPr>
            <a:r>
              <a:rPr lang="en-US" dirty="0" smtClean="0"/>
              <a:t>Learned patterns of helplessness – “it’s genetic,” “it’s my metabolism,” “I can’t afford the right food to lose weight,” etc.</a:t>
            </a:r>
          </a:p>
          <a:p>
            <a:pPr>
              <a:buFont typeface="Wingdings" pitchFamily="2" charset="2"/>
              <a:buChar char="Ø"/>
            </a:pPr>
            <a:r>
              <a:rPr lang="en-US" dirty="0" smtClean="0"/>
              <a:t>Ambivalence, or pretending not to care</a:t>
            </a:r>
          </a:p>
          <a:p>
            <a:pPr>
              <a:buFont typeface="Wingdings" pitchFamily="2" charset="2"/>
              <a:buChar char="Ø"/>
            </a:pPr>
            <a:r>
              <a:rPr lang="en-US" dirty="0" smtClean="0"/>
              <a:t>Love/hate relationship with food</a:t>
            </a:r>
          </a:p>
          <a:p>
            <a:pPr>
              <a:buFont typeface="Wingdings" pitchFamily="2" charset="2"/>
              <a:buChar char="Ø"/>
            </a:pPr>
            <a:r>
              <a:rPr lang="en-US" dirty="0" smtClean="0"/>
              <a:t>Yo-yo dieting</a:t>
            </a:r>
          </a:p>
          <a:p>
            <a:pPr>
              <a:buFont typeface="Wingdings" pitchFamily="2" charset="2"/>
              <a:buChar char="Ø"/>
            </a:pPr>
            <a:r>
              <a:rPr lang="en-US" dirty="0" smtClean="0"/>
              <a:t>Diet trauma</a:t>
            </a:r>
          </a:p>
          <a:p>
            <a:pPr>
              <a:buFont typeface="Wingdings" pitchFamily="2" charset="2"/>
              <a:buChar char="Ø"/>
            </a:pPr>
            <a:r>
              <a:rPr lang="en-US" dirty="0" smtClean="0"/>
              <a:t>Inactivity</a:t>
            </a:r>
          </a:p>
          <a:p>
            <a:endParaRPr lang="en-US" dirty="0"/>
          </a:p>
        </p:txBody>
      </p:sp>
      <p:pic>
        <p:nvPicPr>
          <p:cNvPr id="4" name="Picture 3" descr="obesity sitting.jpg"/>
          <p:cNvPicPr>
            <a:picLocks noChangeAspect="1"/>
          </p:cNvPicPr>
          <p:nvPr/>
        </p:nvPicPr>
        <p:blipFill>
          <a:blip r:embed="rId2" cstate="print"/>
          <a:stretch>
            <a:fillRect/>
          </a:stretch>
        </p:blipFill>
        <p:spPr>
          <a:xfrm>
            <a:off x="6096000" y="2426358"/>
            <a:ext cx="2867542" cy="176464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969264"/>
          </a:xfrm>
        </p:spPr>
        <p:txBody>
          <a:bodyPr/>
          <a:lstStyle/>
          <a:p>
            <a:r>
              <a:rPr lang="en-US" dirty="0" smtClean="0"/>
              <a:t>Homework</a:t>
            </a:r>
            <a:endParaRPr lang="en-US" dirty="0"/>
          </a:p>
        </p:txBody>
      </p:sp>
      <p:sp>
        <p:nvSpPr>
          <p:cNvPr id="3" name="Text Placeholder 2"/>
          <p:cNvSpPr>
            <a:spLocks noGrp="1"/>
          </p:cNvSpPr>
          <p:nvPr>
            <p:ph type="body" idx="1"/>
          </p:nvPr>
        </p:nvSpPr>
        <p:spPr>
          <a:xfrm>
            <a:off x="530352" y="1828800"/>
            <a:ext cx="6022848" cy="5029200"/>
          </a:xfrm>
        </p:spPr>
        <p:txBody>
          <a:bodyPr>
            <a:normAutofit/>
          </a:bodyPr>
          <a:lstStyle/>
          <a:p>
            <a:pPr>
              <a:buFont typeface="Wingdings" pitchFamily="2" charset="2"/>
              <a:buChar char="Ø"/>
            </a:pPr>
            <a:r>
              <a:rPr lang="en-US" sz="2400" dirty="0" smtClean="0"/>
              <a:t>Think about what your counter-transference issues may be</a:t>
            </a:r>
          </a:p>
          <a:p>
            <a:pPr>
              <a:buFont typeface="Wingdings" pitchFamily="2" charset="2"/>
              <a:buChar char="Ø"/>
            </a:pPr>
            <a:r>
              <a:rPr lang="en-US" sz="2400" dirty="0" smtClean="0"/>
              <a:t>Notice any thoughts/images/memories/ ideas/sensations that come up around content so far</a:t>
            </a:r>
          </a:p>
          <a:p>
            <a:pPr>
              <a:buFont typeface="Wingdings" pitchFamily="2" charset="2"/>
              <a:buChar char="Ø"/>
            </a:pPr>
            <a:r>
              <a:rPr lang="en-US" sz="2400" dirty="0" smtClean="0"/>
              <a:t>Think about obese family members and friends – what words do you typically use to describe them?</a:t>
            </a:r>
          </a:p>
          <a:p>
            <a:pPr>
              <a:buFont typeface="Wingdings" pitchFamily="2" charset="2"/>
              <a:buChar char="Ø"/>
            </a:pPr>
            <a:r>
              <a:rPr lang="en-US" sz="2400" dirty="0" smtClean="0"/>
              <a:t>What is your “non-PC” judgment around eating and weight in others and yourself?</a:t>
            </a:r>
            <a:endParaRPr lang="en-US" sz="2400" dirty="0"/>
          </a:p>
        </p:txBody>
      </p:sp>
      <p:pic>
        <p:nvPicPr>
          <p:cNvPr id="4" name="Picture 3" descr="fashion 10.jpg"/>
          <p:cNvPicPr>
            <a:picLocks noChangeAspect="1"/>
          </p:cNvPicPr>
          <p:nvPr/>
        </p:nvPicPr>
        <p:blipFill>
          <a:blip r:embed="rId2" cstate="print"/>
          <a:stretch>
            <a:fillRect/>
          </a:stretch>
        </p:blipFill>
        <p:spPr>
          <a:xfrm>
            <a:off x="6858000" y="2362200"/>
            <a:ext cx="2114550" cy="4269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93064"/>
          </a:xfrm>
        </p:spPr>
        <p:txBody>
          <a:bodyPr/>
          <a:lstStyle/>
          <a:p>
            <a:r>
              <a:rPr lang="en-US" dirty="0" smtClean="0"/>
              <a:t>Let’s Get Started</a:t>
            </a:r>
            <a:endParaRPr lang="en-US" dirty="0"/>
          </a:p>
        </p:txBody>
      </p:sp>
      <p:sp>
        <p:nvSpPr>
          <p:cNvPr id="3" name="Content Placeholder 2"/>
          <p:cNvSpPr>
            <a:spLocks noGrp="1"/>
          </p:cNvSpPr>
          <p:nvPr>
            <p:ph type="body" idx="1"/>
          </p:nvPr>
        </p:nvSpPr>
        <p:spPr>
          <a:xfrm>
            <a:off x="530352" y="2286000"/>
            <a:ext cx="7772400" cy="3733800"/>
          </a:xfrm>
        </p:spPr>
        <p:txBody>
          <a:bodyPr>
            <a:noAutofit/>
          </a:bodyPr>
          <a:lstStyle/>
          <a:p>
            <a:pPr>
              <a:lnSpc>
                <a:spcPct val="150000"/>
              </a:lnSpc>
              <a:buFont typeface="Wingdings" pitchFamily="2" charset="2"/>
              <a:buChar char="Ø"/>
            </a:pPr>
            <a:r>
              <a:rPr lang="en-US" sz="2400" dirty="0" smtClean="0"/>
              <a:t>Logistics</a:t>
            </a:r>
          </a:p>
          <a:p>
            <a:pPr>
              <a:lnSpc>
                <a:spcPct val="150000"/>
              </a:lnSpc>
              <a:buFont typeface="Wingdings" pitchFamily="2" charset="2"/>
              <a:buChar char="Ø"/>
            </a:pPr>
            <a:r>
              <a:rPr lang="en-US" sz="2400" dirty="0" smtClean="0"/>
              <a:t>Introductions / Expectations</a:t>
            </a:r>
          </a:p>
          <a:p>
            <a:pPr>
              <a:lnSpc>
                <a:spcPct val="150000"/>
              </a:lnSpc>
              <a:buFont typeface="Wingdings" pitchFamily="2" charset="2"/>
              <a:buChar char="Ø"/>
            </a:pPr>
            <a:r>
              <a:rPr lang="en-US" sz="2400" dirty="0" smtClean="0"/>
              <a:t>Learning Objectives</a:t>
            </a:r>
          </a:p>
          <a:p>
            <a:pPr>
              <a:lnSpc>
                <a:spcPct val="150000"/>
              </a:lnSpc>
              <a:buFont typeface="Wingdings" pitchFamily="2" charset="2"/>
              <a:buChar char="Ø"/>
            </a:pPr>
            <a:r>
              <a:rPr lang="en-US" sz="2400" dirty="0" smtClean="0"/>
              <a:t>Vision</a:t>
            </a:r>
          </a:p>
          <a:p>
            <a:pPr>
              <a:lnSpc>
                <a:spcPct val="150000"/>
              </a:lnSpc>
              <a:buFont typeface="Wingdings" pitchFamily="2" charset="2"/>
              <a:buChar char="Ø"/>
            </a:pPr>
            <a:r>
              <a:rPr lang="en-US" sz="2400" dirty="0" smtClean="0"/>
              <a:t>What is necessary to be successful in treating this  </a:t>
            </a:r>
            <a:br>
              <a:rPr lang="en-US" sz="2400" dirty="0" smtClean="0"/>
            </a:br>
            <a:r>
              <a:rPr lang="en-US" sz="2400" dirty="0" smtClean="0"/>
              <a:t>    population</a:t>
            </a:r>
          </a:p>
        </p:txBody>
      </p:sp>
      <p:pic>
        <p:nvPicPr>
          <p:cNvPr id="4" name="Picture 2" descr="C:\Users\Beverly\AppData\Local\Microsoft\Windows\Temporary Internet Files\Content.IE5\U1UO73F9\MC900442123[1].png"/>
          <p:cNvPicPr>
            <a:picLocks noChangeAspect="1" noChangeArrowheads="1"/>
          </p:cNvPicPr>
          <p:nvPr/>
        </p:nvPicPr>
        <p:blipFill>
          <a:blip r:embed="rId3" cstate="print"/>
          <a:srcRect/>
          <a:stretch>
            <a:fillRect/>
          </a:stretch>
        </p:blipFill>
        <p:spPr bwMode="auto">
          <a:xfrm>
            <a:off x="6477000" y="1219200"/>
            <a:ext cx="1834372" cy="180975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r>
              <a:rPr lang="en-US" dirty="0" smtClean="0"/>
              <a:t>Impact of guilt/shame</a:t>
            </a:r>
            <a:endParaRPr lang="en-US" dirty="0"/>
          </a:p>
        </p:txBody>
      </p:sp>
      <p:sp>
        <p:nvSpPr>
          <p:cNvPr id="3" name="Content Placeholder 2"/>
          <p:cNvSpPr>
            <a:spLocks noGrp="1"/>
          </p:cNvSpPr>
          <p:nvPr>
            <p:ph idx="1"/>
          </p:nvPr>
        </p:nvSpPr>
        <p:spPr>
          <a:xfrm>
            <a:off x="457200" y="1935480"/>
            <a:ext cx="8458200" cy="4693920"/>
          </a:xfrm>
        </p:spPr>
        <p:txBody>
          <a:bodyPr/>
          <a:lstStyle/>
          <a:p>
            <a:pPr>
              <a:buFont typeface="Wingdings" pitchFamily="2" charset="2"/>
              <a:buChar char="Ø"/>
            </a:pPr>
            <a:r>
              <a:rPr lang="en-US" dirty="0" smtClean="0"/>
              <a:t>Obesity is significantly related to depression, which is often a result of chronic shame</a:t>
            </a:r>
          </a:p>
          <a:p>
            <a:pPr>
              <a:buFont typeface="Wingdings" pitchFamily="2" charset="2"/>
              <a:buChar char="Ø"/>
            </a:pPr>
            <a:r>
              <a:rPr lang="en-US" dirty="0" smtClean="0"/>
              <a:t>Less likely to engage in physical activity</a:t>
            </a:r>
          </a:p>
          <a:p>
            <a:pPr>
              <a:buFont typeface="Wingdings" pitchFamily="2" charset="2"/>
              <a:buChar char="Ø"/>
            </a:pPr>
            <a:r>
              <a:rPr lang="en-US" dirty="0" smtClean="0"/>
              <a:t>Less likely to engage in social events</a:t>
            </a:r>
          </a:p>
          <a:p>
            <a:pPr>
              <a:buFont typeface="Wingdings" pitchFamily="2" charset="2"/>
              <a:buChar char="Ø"/>
            </a:pPr>
            <a:r>
              <a:rPr lang="en-US" dirty="0" smtClean="0"/>
              <a:t>Often feel they can’t move forward with life plans</a:t>
            </a:r>
          </a:p>
          <a:p>
            <a:pPr>
              <a:buFont typeface="Wingdings" pitchFamily="2" charset="2"/>
              <a:buChar char="Ø"/>
            </a:pPr>
            <a:r>
              <a:rPr lang="en-US" dirty="0" smtClean="0"/>
              <a:t>May respond to feelings of guilt and shame by numbing out with food/bingeing</a:t>
            </a:r>
          </a:p>
          <a:p>
            <a:pPr>
              <a:buFont typeface="Wingdings" pitchFamily="2" charset="2"/>
              <a:buChar char="Ø"/>
            </a:pPr>
            <a:r>
              <a:rPr lang="en-US" dirty="0" smtClean="0"/>
              <a:t>May be discriminated against for jobs, promotions, etc.</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Self-care issues</a:t>
            </a:r>
            <a:endParaRPr lang="en-US" dirty="0"/>
          </a:p>
        </p:txBody>
      </p:sp>
      <p:sp>
        <p:nvSpPr>
          <p:cNvPr id="3" name="Content Placeholder 2"/>
          <p:cNvSpPr>
            <a:spLocks noGrp="1"/>
          </p:cNvSpPr>
          <p:nvPr>
            <p:ph idx="1"/>
          </p:nvPr>
        </p:nvSpPr>
        <p:spPr>
          <a:xfrm>
            <a:off x="457200" y="1752600"/>
            <a:ext cx="8229600" cy="4876800"/>
          </a:xfrm>
        </p:spPr>
        <p:txBody>
          <a:bodyPr>
            <a:normAutofit fontScale="92500"/>
          </a:bodyPr>
          <a:lstStyle/>
          <a:p>
            <a:pPr>
              <a:buNone/>
            </a:pPr>
            <a:r>
              <a:rPr lang="en-US" dirty="0" smtClean="0"/>
              <a:t>Lack of self-care – clients fail to care for their whole persons, including: eating properly, engaging in physical activity, securing enough rest time, following prescribed medical regimens, and ensuring time for relationships and fun.</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Common theme is lack of self-love or feeling worthy of care.</a:t>
            </a:r>
            <a:endParaRPr lang="en-US" dirty="0"/>
          </a:p>
        </p:txBody>
      </p:sp>
      <p:pic>
        <p:nvPicPr>
          <p:cNvPr id="4" name="Picture 3" descr="self care 01.jpg"/>
          <p:cNvPicPr>
            <a:picLocks noChangeAspect="1"/>
          </p:cNvPicPr>
          <p:nvPr/>
        </p:nvPicPr>
        <p:blipFill>
          <a:blip r:embed="rId2" cstate="print"/>
          <a:stretch>
            <a:fillRect/>
          </a:stretch>
        </p:blipFill>
        <p:spPr>
          <a:xfrm>
            <a:off x="2819400" y="3505200"/>
            <a:ext cx="3450567" cy="2286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Diet trauma</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buNone/>
            </a:pPr>
            <a:r>
              <a:rPr lang="en-US" dirty="0" smtClean="0"/>
              <a:t>Concept that repeated dieting leads to:</a:t>
            </a:r>
          </a:p>
          <a:p>
            <a:pPr>
              <a:buFont typeface="Wingdings" pitchFamily="2" charset="2"/>
              <a:buChar char="Ø"/>
            </a:pPr>
            <a:r>
              <a:rPr lang="en-US" dirty="0" smtClean="0"/>
              <a:t>intense preoccupation with food </a:t>
            </a:r>
          </a:p>
          <a:p>
            <a:pPr>
              <a:buFont typeface="Wingdings" pitchFamily="2" charset="2"/>
              <a:buChar char="Ø"/>
            </a:pPr>
            <a:r>
              <a:rPr lang="en-US" dirty="0" smtClean="0"/>
              <a:t>powerful food cravings </a:t>
            </a:r>
          </a:p>
          <a:p>
            <a:pPr>
              <a:buFont typeface="Wingdings" pitchFamily="2" charset="2"/>
              <a:buChar char="Ø"/>
            </a:pPr>
            <a:r>
              <a:rPr lang="en-US" dirty="0" smtClean="0"/>
              <a:t>deprivation-driven eating </a:t>
            </a:r>
          </a:p>
          <a:p>
            <a:pPr>
              <a:buFont typeface="Wingdings" pitchFamily="2" charset="2"/>
              <a:buChar char="Ø"/>
            </a:pPr>
            <a:r>
              <a:rPr lang="en-US" dirty="0" smtClean="0"/>
              <a:t>compulsive eating </a:t>
            </a:r>
          </a:p>
          <a:p>
            <a:pPr>
              <a:buFont typeface="Wingdings" pitchFamily="2" charset="2"/>
              <a:buChar char="Ø"/>
            </a:pPr>
            <a:r>
              <a:rPr lang="en-US" dirty="0" smtClean="0"/>
              <a:t>eating disorders </a:t>
            </a:r>
          </a:p>
          <a:p>
            <a:pPr>
              <a:buFont typeface="Wingdings" pitchFamily="2" charset="2"/>
              <a:buChar char="Ø"/>
            </a:pPr>
            <a:r>
              <a:rPr lang="en-US" dirty="0" smtClean="0"/>
              <a:t>weight regain</a:t>
            </a:r>
          </a:p>
          <a:p>
            <a:pPr>
              <a:buNone/>
            </a:pPr>
            <a:r>
              <a:rPr lang="en-US" sz="2000" dirty="0" smtClean="0">
                <a:hlinkClick r:id="rId2"/>
              </a:rPr>
              <a:t>www.nourishingconnections.com/recovering_from_diet_trauma.html</a:t>
            </a:r>
            <a:endParaRPr lang="en-US" sz="2000" dirty="0" smtClean="0"/>
          </a:p>
          <a:p>
            <a:pPr>
              <a:buNone/>
            </a:pPr>
            <a:endParaRPr lang="en-US" sz="2000" dirty="0" smtClean="0"/>
          </a:p>
          <a:p>
            <a:pPr>
              <a:buNone/>
            </a:pPr>
            <a:r>
              <a:rPr lang="en-US" dirty="0" smtClean="0"/>
              <a:t>2006 study by FDA, FTC, and NAAG showed that 95% of people who go on a traditional/commercial diet plan will either quit or regain the weight lost within 5 years. Often they end up weighing more than when they began</a:t>
            </a:r>
            <a:endParaRPr lang="en-US" dirty="0"/>
          </a:p>
        </p:txBody>
      </p:sp>
      <p:pic>
        <p:nvPicPr>
          <p:cNvPr id="4" name="Picture 3" descr="diet.jpg"/>
          <p:cNvPicPr>
            <a:picLocks noChangeAspect="1"/>
          </p:cNvPicPr>
          <p:nvPr/>
        </p:nvPicPr>
        <p:blipFill>
          <a:blip r:embed="rId3" cstate="print"/>
          <a:stretch>
            <a:fillRect/>
          </a:stretch>
        </p:blipFill>
        <p:spPr>
          <a:xfrm>
            <a:off x="5562600" y="2133600"/>
            <a:ext cx="2971800" cy="202126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resistance</a:t>
            </a:r>
            <a:endParaRPr lang="en-US" dirty="0"/>
          </a:p>
        </p:txBody>
      </p:sp>
      <p:sp>
        <p:nvSpPr>
          <p:cNvPr id="3" name="Content Placeholder 2"/>
          <p:cNvSpPr>
            <a:spLocks noGrp="1"/>
          </p:cNvSpPr>
          <p:nvPr>
            <p:ph idx="1"/>
          </p:nvPr>
        </p:nvSpPr>
        <p:spPr>
          <a:xfrm>
            <a:off x="152400" y="1935480"/>
            <a:ext cx="8534400" cy="4389120"/>
          </a:xfrm>
        </p:spPr>
        <p:txBody>
          <a:bodyPr/>
          <a:lstStyle/>
          <a:p>
            <a:pPr algn="r">
              <a:buFont typeface="Wingdings" pitchFamily="2" charset="2"/>
              <a:buChar char="Ø"/>
            </a:pPr>
            <a:r>
              <a:rPr lang="en-US" dirty="0" smtClean="0"/>
              <a:t>Many overweight clients do not like to exercise</a:t>
            </a:r>
          </a:p>
          <a:p>
            <a:pPr algn="r">
              <a:buFont typeface="Wingdings" pitchFamily="2" charset="2"/>
              <a:buChar char="Ø"/>
            </a:pPr>
            <a:r>
              <a:rPr lang="en-US" dirty="0" smtClean="0"/>
              <a:t>Physically difficult/hard to breathe</a:t>
            </a:r>
          </a:p>
          <a:p>
            <a:pPr algn="r">
              <a:buFont typeface="Wingdings" pitchFamily="2" charset="2"/>
              <a:buChar char="Ø"/>
            </a:pPr>
            <a:r>
              <a:rPr lang="en-US" dirty="0" smtClean="0"/>
              <a:t>Don’t like to wear exercise clothes</a:t>
            </a:r>
          </a:p>
          <a:p>
            <a:pPr algn="r">
              <a:buFont typeface="Wingdings" pitchFamily="2" charset="2"/>
              <a:buChar char="Ø"/>
            </a:pPr>
            <a:r>
              <a:rPr lang="en-US" dirty="0" smtClean="0"/>
              <a:t>Learned to dislike as an overweight or non-athletic child</a:t>
            </a:r>
          </a:p>
          <a:p>
            <a:pPr algn="r">
              <a:buFont typeface="Wingdings" pitchFamily="2" charset="2"/>
              <a:buChar char="Ø"/>
            </a:pPr>
            <a:r>
              <a:rPr lang="en-US" dirty="0" smtClean="0"/>
              <a:t>Feels like a “should”</a:t>
            </a:r>
          </a:p>
          <a:p>
            <a:pPr algn="r">
              <a:buFont typeface="Wingdings" pitchFamily="2" charset="2"/>
              <a:buChar char="Ø"/>
            </a:pPr>
            <a:r>
              <a:rPr lang="en-US" dirty="0" smtClean="0"/>
              <a:t>Lost the joy of movement</a:t>
            </a:r>
            <a:endParaRPr lang="en-US" dirty="0"/>
          </a:p>
        </p:txBody>
      </p:sp>
      <p:pic>
        <p:nvPicPr>
          <p:cNvPr id="4" name="Picture 3" descr="exercise 2.jpg"/>
          <p:cNvPicPr>
            <a:picLocks noChangeAspect="1"/>
          </p:cNvPicPr>
          <p:nvPr/>
        </p:nvPicPr>
        <p:blipFill>
          <a:blip r:embed="rId3" cstate="print"/>
          <a:stretch>
            <a:fillRect/>
          </a:stretch>
        </p:blipFill>
        <p:spPr>
          <a:xfrm>
            <a:off x="1447800" y="4114800"/>
            <a:ext cx="2590800" cy="2590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Eating Disorder Questionnaire (EDQ)</a:t>
            </a:r>
            <a:endParaRPr lang="en-US" sz="4800" dirty="0"/>
          </a:p>
        </p:txBody>
      </p:sp>
      <p:sp>
        <p:nvSpPr>
          <p:cNvPr id="3" name="Content Placeholder 2"/>
          <p:cNvSpPr>
            <a:spLocks noGrp="1"/>
          </p:cNvSpPr>
          <p:nvPr>
            <p:ph type="body" idx="1"/>
          </p:nvPr>
        </p:nvSpPr>
        <p:spPr/>
        <p:txBody>
          <a:bodyPr/>
          <a:lstStyle/>
          <a:p>
            <a:pPr algn="ctr"/>
            <a:r>
              <a:rPr lang="en-US" dirty="0" smtClean="0"/>
              <a:t>Complete at home tonight</a:t>
            </a:r>
          </a:p>
          <a:p>
            <a:pPr algn="ctr"/>
            <a:r>
              <a:rPr lang="en-US" dirty="0" smtClean="0"/>
              <a:t>Discussion tomorrow</a:t>
            </a:r>
            <a:endParaRPr lang="en-US" dirty="0"/>
          </a:p>
        </p:txBody>
      </p:sp>
      <p:pic>
        <p:nvPicPr>
          <p:cNvPr id="4" name="Picture 3" descr="fashion 2.jpg"/>
          <p:cNvPicPr>
            <a:picLocks noChangeAspect="1"/>
          </p:cNvPicPr>
          <p:nvPr/>
        </p:nvPicPr>
        <p:blipFill>
          <a:blip r:embed="rId2" cstate="print"/>
          <a:stretch>
            <a:fillRect/>
          </a:stretch>
        </p:blipFill>
        <p:spPr>
          <a:xfrm>
            <a:off x="3124200" y="3657600"/>
            <a:ext cx="2895600" cy="28318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rmAutofit/>
          </a:bodyPr>
          <a:lstStyle/>
          <a:p>
            <a:r>
              <a:rPr lang="en-US" dirty="0" smtClean="0"/>
              <a:t>Bariatric Surgery – </a:t>
            </a:r>
            <a:br>
              <a:rPr lang="en-US" dirty="0" smtClean="0"/>
            </a:br>
            <a:r>
              <a:rPr lang="en-US" dirty="0" smtClean="0"/>
              <a:t>Medical risks and complications</a:t>
            </a:r>
            <a:endParaRPr lang="en-US" dirty="0"/>
          </a:p>
        </p:txBody>
      </p:sp>
      <p:sp>
        <p:nvSpPr>
          <p:cNvPr id="5" name="Content Placeholder 4"/>
          <p:cNvSpPr>
            <a:spLocks noGrp="1"/>
          </p:cNvSpPr>
          <p:nvPr>
            <p:ph idx="1"/>
          </p:nvPr>
        </p:nvSpPr>
        <p:spPr>
          <a:xfrm>
            <a:off x="457200" y="1935480"/>
            <a:ext cx="8534400" cy="4389120"/>
          </a:xfrm>
        </p:spPr>
        <p:txBody>
          <a:bodyPr numCol="2">
            <a:normAutofit fontScale="70000" lnSpcReduction="20000"/>
          </a:bodyPr>
          <a:lstStyle/>
          <a:p>
            <a:pPr>
              <a:buNone/>
            </a:pPr>
            <a:r>
              <a:rPr lang="en-US" dirty="0" smtClean="0"/>
              <a:t>Risks associated with the surgical procedure can include: </a:t>
            </a:r>
            <a:br>
              <a:rPr lang="en-US" dirty="0" smtClean="0"/>
            </a:br>
            <a:endParaRPr lang="en-US" dirty="0" smtClean="0"/>
          </a:p>
          <a:p>
            <a:pPr>
              <a:buFont typeface="Wingdings" pitchFamily="2" charset="2"/>
              <a:buChar char="Ø"/>
            </a:pPr>
            <a:r>
              <a:rPr lang="en-US" dirty="0" smtClean="0"/>
              <a:t>Excessive bleeding</a:t>
            </a:r>
          </a:p>
          <a:p>
            <a:pPr>
              <a:buFont typeface="Wingdings" pitchFamily="2" charset="2"/>
              <a:buChar char="Ø"/>
            </a:pPr>
            <a:r>
              <a:rPr lang="en-US" dirty="0" smtClean="0"/>
              <a:t>Infection</a:t>
            </a:r>
          </a:p>
          <a:p>
            <a:pPr>
              <a:buFont typeface="Wingdings" pitchFamily="2" charset="2"/>
              <a:buChar char="Ø"/>
            </a:pPr>
            <a:r>
              <a:rPr lang="en-US" dirty="0" smtClean="0"/>
              <a:t>Adverse reactions to anesthesia</a:t>
            </a:r>
          </a:p>
          <a:p>
            <a:pPr>
              <a:buFont typeface="Wingdings" pitchFamily="2" charset="2"/>
              <a:buChar char="Ø"/>
            </a:pPr>
            <a:r>
              <a:rPr lang="en-US" dirty="0" smtClean="0"/>
              <a:t>Blood clots</a:t>
            </a:r>
          </a:p>
          <a:p>
            <a:pPr>
              <a:buFont typeface="Wingdings" pitchFamily="2" charset="2"/>
              <a:buChar char="Ø"/>
            </a:pPr>
            <a:r>
              <a:rPr lang="en-US" dirty="0" smtClean="0"/>
              <a:t>Lung or breathing problems</a:t>
            </a:r>
          </a:p>
          <a:p>
            <a:pPr>
              <a:buFont typeface="Wingdings" pitchFamily="2" charset="2"/>
              <a:buChar char="Ø"/>
            </a:pPr>
            <a:r>
              <a:rPr lang="en-US" dirty="0" smtClean="0"/>
              <a:t>Leaks in gastrointestinal system</a:t>
            </a:r>
          </a:p>
          <a:p>
            <a:pPr>
              <a:buFont typeface="Wingdings" pitchFamily="2" charset="2"/>
              <a:buChar char="Ø"/>
            </a:pPr>
            <a:r>
              <a:rPr lang="en-US" dirty="0" smtClean="0"/>
              <a:t>Death (rare)</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None/>
            </a:pPr>
            <a:r>
              <a:rPr lang="en-US" dirty="0" smtClean="0"/>
              <a:t>Longer term risks and complications of weight-loss surgery vary depending on the type of surgery. They can include: </a:t>
            </a:r>
            <a:br>
              <a:rPr lang="en-US" dirty="0" smtClean="0"/>
            </a:br>
            <a:endParaRPr lang="en-US" dirty="0" smtClean="0"/>
          </a:p>
          <a:p>
            <a:pPr>
              <a:buFont typeface="Wingdings" pitchFamily="2" charset="2"/>
              <a:buChar char="Ø"/>
            </a:pPr>
            <a:r>
              <a:rPr lang="en-US" dirty="0" smtClean="0"/>
              <a:t>Bowel obstruction</a:t>
            </a:r>
          </a:p>
          <a:p>
            <a:pPr>
              <a:buFont typeface="Wingdings" pitchFamily="2" charset="2"/>
              <a:buChar char="Ø"/>
            </a:pPr>
            <a:r>
              <a:rPr lang="en-US" dirty="0" smtClean="0"/>
              <a:t>Dumping syndrome, causing diarrhea, nausea or vomiting</a:t>
            </a:r>
          </a:p>
          <a:p>
            <a:pPr>
              <a:buFont typeface="Wingdings" pitchFamily="2" charset="2"/>
              <a:buChar char="Ø"/>
            </a:pPr>
            <a:r>
              <a:rPr lang="en-US" dirty="0" smtClean="0"/>
              <a:t>Gallstones</a:t>
            </a:r>
          </a:p>
          <a:p>
            <a:pPr>
              <a:buFont typeface="Wingdings" pitchFamily="2" charset="2"/>
              <a:buChar char="Ø"/>
            </a:pPr>
            <a:r>
              <a:rPr lang="en-US" dirty="0" smtClean="0"/>
              <a:t>Hernias</a:t>
            </a:r>
          </a:p>
          <a:p>
            <a:pPr>
              <a:buFont typeface="Wingdings" pitchFamily="2" charset="2"/>
              <a:buChar char="Ø"/>
            </a:pPr>
            <a:r>
              <a:rPr lang="en-US" dirty="0" smtClean="0"/>
              <a:t>Low blood sugar (hypoglycemia)</a:t>
            </a:r>
          </a:p>
          <a:p>
            <a:pPr>
              <a:buFont typeface="Wingdings" pitchFamily="2" charset="2"/>
              <a:buChar char="Ø"/>
            </a:pPr>
            <a:r>
              <a:rPr lang="en-US" dirty="0" smtClean="0"/>
              <a:t>Malnutrition</a:t>
            </a:r>
          </a:p>
          <a:p>
            <a:pPr>
              <a:buFont typeface="Wingdings" pitchFamily="2" charset="2"/>
              <a:buChar char="Ø"/>
            </a:pPr>
            <a:r>
              <a:rPr lang="en-US" dirty="0" smtClean="0"/>
              <a:t>Stomach perforation</a:t>
            </a:r>
          </a:p>
          <a:p>
            <a:pPr>
              <a:buFont typeface="Wingdings" pitchFamily="2" charset="2"/>
              <a:buChar char="Ø"/>
            </a:pPr>
            <a:r>
              <a:rPr lang="en-US" dirty="0" smtClean="0"/>
              <a:t>Ulcers</a:t>
            </a:r>
          </a:p>
          <a:p>
            <a:pPr>
              <a:buFont typeface="Wingdings" pitchFamily="2" charset="2"/>
              <a:buChar char="Ø"/>
            </a:pPr>
            <a:r>
              <a:rPr lang="en-US" dirty="0" smtClean="0"/>
              <a:t>Vomiting</a:t>
            </a:r>
          </a:p>
          <a:p>
            <a:pPr>
              <a:buFont typeface="Wingdings" pitchFamily="2" charset="2"/>
              <a:buChar char="Ø"/>
            </a:pPr>
            <a:r>
              <a:rPr lang="en-US" dirty="0" smtClean="0"/>
              <a:t>Death (rare)</a:t>
            </a:r>
          </a:p>
          <a:p>
            <a:pPr>
              <a:buFont typeface="Wingdings" pitchFamily="2" charset="2"/>
              <a:buChar char="Ø"/>
            </a:pPr>
            <a:endParaRPr lang="en-US" dirty="0"/>
          </a:p>
        </p:txBody>
      </p:sp>
      <p:pic>
        <p:nvPicPr>
          <p:cNvPr id="6" name="Picture 5" descr="BS after 1.jpg"/>
          <p:cNvPicPr>
            <a:picLocks noChangeAspect="1"/>
          </p:cNvPicPr>
          <p:nvPr/>
        </p:nvPicPr>
        <p:blipFill>
          <a:blip r:embed="rId3" cstate="print"/>
          <a:stretch>
            <a:fillRect/>
          </a:stretch>
        </p:blipFill>
        <p:spPr>
          <a:xfrm>
            <a:off x="2133600" y="4520259"/>
            <a:ext cx="2362199" cy="22526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56488"/>
          </a:xfrm>
        </p:spPr>
        <p:txBody>
          <a:bodyPr>
            <a:normAutofit/>
          </a:bodyPr>
          <a:lstStyle/>
          <a:p>
            <a:r>
              <a:rPr lang="en-US" sz="4000" dirty="0" smtClean="0"/>
              <a:t>Success rates and long-term outcomes</a:t>
            </a:r>
            <a:endParaRPr lang="en-US" sz="4000"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Comprehensive, long-term outcome data not yet available</a:t>
            </a:r>
          </a:p>
          <a:p>
            <a:pPr>
              <a:buFont typeface="Wingdings" pitchFamily="2" charset="2"/>
              <a:buChar char="Ø"/>
            </a:pPr>
            <a:r>
              <a:rPr lang="en-US" dirty="0" smtClean="0"/>
              <a:t>Most data published by biased parties</a:t>
            </a:r>
          </a:p>
          <a:p>
            <a:pPr>
              <a:buFont typeface="Wingdings" pitchFamily="2" charset="2"/>
              <a:buChar char="Ø"/>
            </a:pPr>
            <a:r>
              <a:rPr lang="en-US" dirty="0" smtClean="0"/>
              <a:t>Most people do lose significant weight initially</a:t>
            </a:r>
          </a:p>
          <a:p>
            <a:pPr>
              <a:buFont typeface="Wingdings" pitchFamily="2" charset="2"/>
              <a:buChar char="Ø"/>
            </a:pPr>
            <a:r>
              <a:rPr lang="en-US" dirty="0" smtClean="0"/>
              <a:t>Many see improvements in health conditions</a:t>
            </a:r>
          </a:p>
          <a:p>
            <a:pPr>
              <a:buFont typeface="Wingdings" pitchFamily="2" charset="2"/>
              <a:buChar char="Ø"/>
            </a:pPr>
            <a:r>
              <a:rPr lang="en-US" dirty="0" smtClean="0"/>
              <a:t>Study over 10+ years = the failure rate when all patients are followed for at least 10 years was 20.4% for morbidly obese patients and 34.9% for super obese patients. These patients showed rapid weight loss in the 1</a:t>
            </a:r>
            <a:r>
              <a:rPr lang="en-US" baseline="30000" dirty="0" smtClean="0"/>
              <a:t>st</a:t>
            </a:r>
            <a:r>
              <a:rPr lang="en-US" dirty="0" smtClean="0"/>
              <a:t> 2 years, then began regaining (</a:t>
            </a:r>
            <a:r>
              <a:rPr lang="en-US" dirty="0" err="1" smtClean="0"/>
              <a:t>Christou</a:t>
            </a:r>
            <a:r>
              <a:rPr lang="en-US" dirty="0" smtClean="0"/>
              <a:t> et. al. 2006)</a:t>
            </a: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and adolescents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Some surgery as young as age six, reserved for extreme cases</a:t>
            </a:r>
          </a:p>
          <a:p>
            <a:pPr>
              <a:buFont typeface="Wingdings" pitchFamily="2" charset="2"/>
              <a:buChar char="Ø"/>
            </a:pPr>
            <a:r>
              <a:rPr lang="en-US" dirty="0" smtClean="0"/>
              <a:t>In most cases, wait until after onset</a:t>
            </a:r>
            <a:br>
              <a:rPr lang="en-US" dirty="0" smtClean="0"/>
            </a:br>
            <a:r>
              <a:rPr lang="en-US" dirty="0" smtClean="0"/>
              <a:t>of puberty (ages 12-18)</a:t>
            </a:r>
          </a:p>
          <a:p>
            <a:pPr>
              <a:buFont typeface="Wingdings" pitchFamily="2" charset="2"/>
              <a:buChar char="Ø"/>
            </a:pPr>
            <a:r>
              <a:rPr lang="en-US" dirty="0" smtClean="0"/>
              <a:t>Ethical issues – decision made </a:t>
            </a:r>
            <a:br>
              <a:rPr lang="en-US" dirty="0" smtClean="0"/>
            </a:br>
            <a:r>
              <a:rPr lang="en-US" dirty="0" smtClean="0"/>
              <a:t>that will affect child for life</a:t>
            </a:r>
          </a:p>
          <a:p>
            <a:pPr>
              <a:buFont typeface="Wingdings" pitchFamily="2" charset="2"/>
              <a:buChar char="Ø"/>
            </a:pPr>
            <a:r>
              <a:rPr lang="en-US" dirty="0" smtClean="0"/>
              <a:t>Not enough data on long-term </a:t>
            </a:r>
            <a:br>
              <a:rPr lang="en-US" dirty="0" smtClean="0"/>
            </a:br>
            <a:r>
              <a:rPr lang="en-US" dirty="0" smtClean="0"/>
              <a:t>outcomes yet</a:t>
            </a:r>
            <a:endParaRPr lang="en-US" dirty="0"/>
          </a:p>
        </p:txBody>
      </p:sp>
      <p:pic>
        <p:nvPicPr>
          <p:cNvPr id="4" name="Picture 3" descr="obesity kids.jpg"/>
          <p:cNvPicPr>
            <a:picLocks noChangeAspect="1"/>
          </p:cNvPicPr>
          <p:nvPr/>
        </p:nvPicPr>
        <p:blipFill>
          <a:blip r:embed="rId3" cstate="print"/>
          <a:stretch>
            <a:fillRect/>
          </a:stretch>
        </p:blipFill>
        <p:spPr>
          <a:xfrm>
            <a:off x="5937388" y="2819400"/>
            <a:ext cx="2876411" cy="36703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for surgical candidates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Strict selection criteria (Frisch, et. al. 2011)</a:t>
            </a:r>
          </a:p>
          <a:p>
            <a:pPr>
              <a:buFont typeface="Wingdings" pitchFamily="2" charset="2"/>
              <a:buChar char="Ø"/>
            </a:pPr>
            <a:r>
              <a:rPr lang="en-US" dirty="0" smtClean="0"/>
              <a:t>Pre- and post-operative assessments</a:t>
            </a:r>
          </a:p>
          <a:p>
            <a:pPr>
              <a:buFont typeface="Wingdings" pitchFamily="2" charset="2"/>
              <a:buChar char="Ø"/>
            </a:pPr>
            <a:r>
              <a:rPr lang="en-US" dirty="0" smtClean="0"/>
              <a:t>Determine co-morbid disorders that may be barriers to successful changes in post-op diet compliance</a:t>
            </a:r>
          </a:p>
          <a:p>
            <a:pPr>
              <a:buFont typeface="Wingdings" pitchFamily="2" charset="2"/>
              <a:buChar char="Ø"/>
            </a:pPr>
            <a:r>
              <a:rPr lang="en-US" dirty="0" smtClean="0"/>
              <a:t>Battery of psychological tests: SCID for Axis I and Axis II; MMPI; pre-surgical readiness assessments; weight- and eating-related assessments; surgical outcomes assessments</a:t>
            </a:r>
          </a:p>
          <a:p>
            <a:pPr>
              <a:buFont typeface="Wingdings" pitchFamily="2" charset="2"/>
              <a:buChar char="Ø"/>
            </a:pPr>
            <a:r>
              <a:rPr lang="en-US" dirty="0" smtClean="0"/>
              <a:t>Assess family/home environment for support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dirty="0" smtClean="0"/>
              <a:t>Psychosocial concerns</a:t>
            </a:r>
            <a:endParaRPr lang="en-US" dirty="0"/>
          </a:p>
        </p:txBody>
      </p:sp>
      <p:sp>
        <p:nvSpPr>
          <p:cNvPr id="3" name="Content Placeholder 2"/>
          <p:cNvSpPr>
            <a:spLocks noGrp="1"/>
          </p:cNvSpPr>
          <p:nvPr>
            <p:ph idx="1"/>
          </p:nvPr>
        </p:nvSpPr>
        <p:spPr>
          <a:xfrm>
            <a:off x="3810000" y="1524000"/>
            <a:ext cx="5105400" cy="5334000"/>
          </a:xfrm>
        </p:spPr>
        <p:txBody>
          <a:bodyPr>
            <a:normAutofit fontScale="85000" lnSpcReduction="10000"/>
          </a:bodyPr>
          <a:lstStyle/>
          <a:p>
            <a:pPr>
              <a:buFont typeface="Wingdings" pitchFamily="2" charset="2"/>
              <a:buChar char="Ø"/>
            </a:pPr>
            <a:r>
              <a:rPr lang="en-US" dirty="0" smtClean="0"/>
              <a:t>Post-surgical diet restrictions require client to substantially change the way he/she eats, resulting in changes in social relationships and events and changes in coping skills</a:t>
            </a:r>
          </a:p>
          <a:p>
            <a:pPr>
              <a:buFont typeface="Wingdings" pitchFamily="2" charset="2"/>
              <a:buChar char="Ø"/>
            </a:pPr>
            <a:r>
              <a:rPr lang="en-US" dirty="0" smtClean="0"/>
              <a:t>Client never feels “normal” or like other people again</a:t>
            </a:r>
          </a:p>
          <a:p>
            <a:pPr>
              <a:buFont typeface="Wingdings" pitchFamily="2" charset="2"/>
              <a:buChar char="Ø"/>
            </a:pPr>
            <a:r>
              <a:rPr lang="en-US" dirty="0" smtClean="0"/>
              <a:t>Continued problems due to pre-existing psychological issues</a:t>
            </a:r>
          </a:p>
          <a:p>
            <a:pPr>
              <a:buFont typeface="Wingdings" pitchFamily="2" charset="2"/>
              <a:buChar char="Ø"/>
            </a:pPr>
            <a:r>
              <a:rPr lang="en-US" dirty="0" smtClean="0"/>
              <a:t>Poor post-surgical follow-up from programs that are focused on profit/loss</a:t>
            </a:r>
          </a:p>
          <a:p>
            <a:pPr>
              <a:buFont typeface="Wingdings" pitchFamily="2" charset="2"/>
              <a:buChar char="Ø"/>
            </a:pPr>
            <a:r>
              <a:rPr lang="en-US" dirty="0" smtClean="0"/>
              <a:t>Post-surgery client may need to develop self-image and social skills</a:t>
            </a:r>
          </a:p>
          <a:p>
            <a:pPr>
              <a:buFont typeface="Wingdings" pitchFamily="2" charset="2"/>
              <a:buChar char="Ø"/>
            </a:pPr>
            <a:r>
              <a:rPr lang="en-US" dirty="0" smtClean="0"/>
              <a:t>During rapid weight loss phase, strong body </a:t>
            </a:r>
            <a:r>
              <a:rPr lang="en-US" dirty="0" err="1" smtClean="0"/>
              <a:t>dysmorphia</a:t>
            </a:r>
            <a:r>
              <a:rPr lang="en-US" dirty="0" smtClean="0"/>
              <a:t> common</a:t>
            </a:r>
            <a:endParaRPr lang="en-US" dirty="0"/>
          </a:p>
        </p:txBody>
      </p:sp>
      <p:pic>
        <p:nvPicPr>
          <p:cNvPr id="4" name="Picture 3" descr="BS after 3.jpg"/>
          <p:cNvPicPr>
            <a:picLocks noChangeAspect="1"/>
          </p:cNvPicPr>
          <p:nvPr/>
        </p:nvPicPr>
        <p:blipFill>
          <a:blip r:embed="rId2" cstate="print"/>
          <a:stretch>
            <a:fillRect/>
          </a:stretch>
        </p:blipFill>
        <p:spPr>
          <a:xfrm>
            <a:off x="304800" y="2362200"/>
            <a:ext cx="3340847" cy="3276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16864"/>
          </a:xfrm>
        </p:spPr>
        <p:txBody>
          <a:bodyPr/>
          <a:lstStyle/>
          <a:p>
            <a:r>
              <a:rPr lang="en-US" sz="4800" dirty="0" smtClean="0"/>
              <a:t>Introductions / Expectations</a:t>
            </a:r>
            <a:endParaRPr lang="en-US" sz="4800" dirty="0"/>
          </a:p>
        </p:txBody>
      </p:sp>
      <p:sp>
        <p:nvSpPr>
          <p:cNvPr id="3" name="Content Placeholder 2"/>
          <p:cNvSpPr>
            <a:spLocks noGrp="1"/>
          </p:cNvSpPr>
          <p:nvPr>
            <p:ph type="body" idx="1"/>
          </p:nvPr>
        </p:nvSpPr>
        <p:spPr>
          <a:xfrm>
            <a:off x="530352" y="2362200"/>
            <a:ext cx="7772400" cy="1852176"/>
          </a:xfrm>
        </p:spPr>
        <p:txBody>
          <a:bodyPr>
            <a:normAutofit/>
          </a:bodyPr>
          <a:lstStyle/>
          <a:p>
            <a:pPr algn="ctr">
              <a:lnSpc>
                <a:spcPct val="150000"/>
              </a:lnSpc>
              <a:buNone/>
            </a:pPr>
            <a:r>
              <a:rPr lang="en-US" dirty="0" smtClean="0"/>
              <a:t>Your name / credential</a:t>
            </a:r>
          </a:p>
          <a:p>
            <a:pPr algn="ctr">
              <a:lnSpc>
                <a:spcPct val="150000"/>
              </a:lnSpc>
              <a:buNone/>
            </a:pPr>
            <a:r>
              <a:rPr lang="en-US" dirty="0" smtClean="0"/>
              <a:t>Work you do (brief)</a:t>
            </a:r>
          </a:p>
          <a:p>
            <a:pPr algn="ctr">
              <a:lnSpc>
                <a:spcPct val="150000"/>
              </a:lnSpc>
              <a:buNone/>
            </a:pPr>
            <a:r>
              <a:rPr lang="en-US" dirty="0" smtClean="0"/>
              <a:t>Expectations for the class</a:t>
            </a:r>
            <a:endParaRPr lang="en-US" dirty="0"/>
          </a:p>
        </p:txBody>
      </p:sp>
      <p:pic>
        <p:nvPicPr>
          <p:cNvPr id="2050" name="Picture 2" descr="C:\Users\Beverly\AppData\Local\Microsoft\Windows\Temporary Internet Files\Content.IE5\2GHEOK2S\MC900056197[1].wmf"/>
          <p:cNvPicPr>
            <a:picLocks noChangeAspect="1" noChangeArrowheads="1"/>
          </p:cNvPicPr>
          <p:nvPr/>
        </p:nvPicPr>
        <p:blipFill>
          <a:blip r:embed="rId3" cstate="print"/>
          <a:srcRect/>
          <a:stretch>
            <a:fillRect/>
          </a:stretch>
        </p:blipFill>
        <p:spPr bwMode="auto">
          <a:xfrm>
            <a:off x="3733800" y="4343400"/>
            <a:ext cx="1680667" cy="182239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000" dirty="0" smtClean="0"/>
              <a:t>Psychotherapy for surgery candidates</a:t>
            </a:r>
            <a:endParaRPr lang="en-US" sz="4000" dirty="0"/>
          </a:p>
        </p:txBody>
      </p:sp>
      <p:sp>
        <p:nvSpPr>
          <p:cNvPr id="3" name="Content Placeholder 2"/>
          <p:cNvSpPr>
            <a:spLocks noGrp="1"/>
          </p:cNvSpPr>
          <p:nvPr>
            <p:ph idx="1"/>
          </p:nvPr>
        </p:nvSpPr>
        <p:spPr>
          <a:xfrm>
            <a:off x="228600" y="1935480"/>
            <a:ext cx="5181600" cy="4693920"/>
          </a:xfrm>
        </p:spPr>
        <p:txBody>
          <a:bodyPr>
            <a:normAutofit lnSpcReduction="10000"/>
          </a:bodyPr>
          <a:lstStyle/>
          <a:p>
            <a:pPr>
              <a:buFont typeface="Wingdings" pitchFamily="2" charset="2"/>
              <a:buChar char="Ø"/>
            </a:pPr>
            <a:r>
              <a:rPr lang="en-US" dirty="0" smtClean="0"/>
              <a:t>Assessment</a:t>
            </a:r>
          </a:p>
          <a:p>
            <a:pPr>
              <a:buFont typeface="Wingdings" pitchFamily="2" charset="2"/>
              <a:buChar char="Ø"/>
            </a:pPr>
            <a:r>
              <a:rPr lang="en-US" dirty="0" smtClean="0"/>
              <a:t>Before</a:t>
            </a:r>
          </a:p>
          <a:p>
            <a:pPr>
              <a:buFont typeface="Wingdings" pitchFamily="2" charset="2"/>
              <a:buChar char="Ø"/>
            </a:pPr>
            <a:r>
              <a:rPr lang="en-US" dirty="0" smtClean="0"/>
              <a:t>During/immediately following</a:t>
            </a:r>
          </a:p>
          <a:p>
            <a:pPr>
              <a:buFont typeface="Wingdings" pitchFamily="2" charset="2"/>
              <a:buChar char="Ø"/>
            </a:pPr>
            <a:r>
              <a:rPr lang="en-US" dirty="0" smtClean="0"/>
              <a:t>After</a:t>
            </a:r>
          </a:p>
          <a:p>
            <a:pPr>
              <a:buFont typeface="Wingdings" pitchFamily="2" charset="2"/>
              <a:buChar char="Ø"/>
            </a:pPr>
            <a:r>
              <a:rPr lang="en-US" dirty="0" smtClean="0"/>
              <a:t>Family Therapy</a:t>
            </a:r>
          </a:p>
          <a:p>
            <a:pPr>
              <a:buFont typeface="Wingdings" pitchFamily="2" charset="2"/>
              <a:buChar char="Ø"/>
            </a:pPr>
            <a:r>
              <a:rPr lang="en-US" dirty="0" smtClean="0"/>
              <a:t>Marriages/relationships often change after surgery</a:t>
            </a:r>
          </a:p>
          <a:p>
            <a:pPr>
              <a:buFont typeface="Wingdings" pitchFamily="2" charset="2"/>
              <a:buChar char="Ø"/>
            </a:pPr>
            <a:r>
              <a:rPr lang="en-US" dirty="0" smtClean="0"/>
              <a:t>Develop self-care skills and other ways of coping</a:t>
            </a:r>
          </a:p>
          <a:p>
            <a:pPr>
              <a:buFont typeface="Wingdings" pitchFamily="2" charset="2"/>
              <a:buChar char="Ø"/>
            </a:pPr>
            <a:r>
              <a:rPr lang="en-US" dirty="0" smtClean="0"/>
              <a:t>Adjust to new body, new social status, new lifestyle</a:t>
            </a:r>
            <a:endParaRPr lang="en-US" dirty="0"/>
          </a:p>
        </p:txBody>
      </p:sp>
      <p:pic>
        <p:nvPicPr>
          <p:cNvPr id="4" name="Picture 3" descr="therapy 01.jpg"/>
          <p:cNvPicPr>
            <a:picLocks noChangeAspect="1"/>
          </p:cNvPicPr>
          <p:nvPr/>
        </p:nvPicPr>
        <p:blipFill>
          <a:blip r:embed="rId2" cstate="print"/>
          <a:stretch>
            <a:fillRect/>
          </a:stretch>
        </p:blipFill>
        <p:spPr>
          <a:xfrm>
            <a:off x="5410200" y="3352800"/>
            <a:ext cx="2971800" cy="29718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 after surgery</a:t>
            </a:r>
            <a:endParaRPr lang="en-US" dirty="0"/>
          </a:p>
        </p:txBody>
      </p:sp>
      <p:sp>
        <p:nvSpPr>
          <p:cNvPr id="3" name="Content Placeholder 2"/>
          <p:cNvSpPr>
            <a:spLocks noGrp="1"/>
          </p:cNvSpPr>
          <p:nvPr>
            <p:ph idx="1"/>
          </p:nvPr>
        </p:nvSpPr>
        <p:spPr>
          <a:xfrm>
            <a:off x="457200" y="1935480"/>
            <a:ext cx="8229600" cy="4617720"/>
          </a:xfrm>
        </p:spPr>
        <p:txBody>
          <a:bodyPr/>
          <a:lstStyle/>
          <a:p>
            <a:pPr>
              <a:buFont typeface="Wingdings" pitchFamily="2" charset="2"/>
              <a:buChar char="Ø"/>
            </a:pPr>
            <a:r>
              <a:rPr lang="en-US" dirty="0" smtClean="0"/>
              <a:t>Symptom substitution – developing different addiction rather than resolve unhealthy coping mechanisms or stress of changes cause need for maladaptive coping skills</a:t>
            </a:r>
          </a:p>
          <a:p>
            <a:pPr>
              <a:buFont typeface="Wingdings" pitchFamily="2" charset="2"/>
              <a:buChar char="Ø"/>
            </a:pPr>
            <a:r>
              <a:rPr lang="en-US" dirty="0" smtClean="0"/>
              <a:t>Developing bulimia – post-surgery nausea and vomiting may lead to deliberate eating and vomiting in order to eat more/inappropriate foods</a:t>
            </a:r>
          </a:p>
          <a:p>
            <a:pPr>
              <a:buFont typeface="Wingdings" pitchFamily="2" charset="2"/>
              <a:buChar char="Ø"/>
            </a:pPr>
            <a:r>
              <a:rPr lang="en-US" dirty="0" smtClean="0"/>
              <a:t>Surgery is not a cure for bulimia, binge eating disorder, or compulsive overeating</a:t>
            </a:r>
          </a:p>
          <a:p>
            <a:pPr>
              <a:buFont typeface="Wingdings" pitchFamily="2" charset="2"/>
              <a:buChar char="Ø"/>
            </a:pPr>
            <a:r>
              <a:rPr lang="en-US" dirty="0" smtClean="0"/>
              <a:t>Development of food aversion or restrictive food rules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772400" cy="914400"/>
          </a:xfrm>
        </p:spPr>
        <p:txBody>
          <a:bodyPr/>
          <a:lstStyle/>
          <a:p>
            <a:r>
              <a:rPr lang="en-US" dirty="0" smtClean="0"/>
              <a:t>Assessment</a:t>
            </a:r>
            <a:endParaRPr lang="en-US" dirty="0"/>
          </a:p>
        </p:txBody>
      </p:sp>
      <p:sp>
        <p:nvSpPr>
          <p:cNvPr id="3" name="Text Placeholder 2"/>
          <p:cNvSpPr>
            <a:spLocks noGrp="1"/>
          </p:cNvSpPr>
          <p:nvPr>
            <p:ph type="body" idx="1"/>
          </p:nvPr>
        </p:nvSpPr>
        <p:spPr>
          <a:xfrm>
            <a:off x="530352" y="1828800"/>
            <a:ext cx="7772400" cy="4800600"/>
          </a:xfrm>
        </p:spPr>
        <p:txBody>
          <a:bodyPr>
            <a:normAutofit fontScale="92500" lnSpcReduction="20000"/>
          </a:bodyPr>
          <a:lstStyle/>
          <a:p>
            <a:pPr>
              <a:lnSpc>
                <a:spcPct val="150000"/>
              </a:lnSpc>
              <a:buFont typeface="Wingdings" pitchFamily="2" charset="2"/>
              <a:buChar char="Ø"/>
            </a:pPr>
            <a:r>
              <a:rPr lang="en-US" dirty="0" smtClean="0"/>
              <a:t>Co-occurring disorders</a:t>
            </a:r>
          </a:p>
          <a:p>
            <a:pPr>
              <a:lnSpc>
                <a:spcPct val="150000"/>
              </a:lnSpc>
              <a:buFont typeface="Wingdings" pitchFamily="2" charset="2"/>
              <a:buChar char="Ø"/>
            </a:pPr>
            <a:r>
              <a:rPr lang="en-US" dirty="0" smtClean="0"/>
              <a:t>Diet trauma</a:t>
            </a:r>
          </a:p>
          <a:p>
            <a:pPr>
              <a:lnSpc>
                <a:spcPct val="150000"/>
              </a:lnSpc>
              <a:buFont typeface="Wingdings" pitchFamily="2" charset="2"/>
              <a:buChar char="Ø"/>
            </a:pPr>
            <a:r>
              <a:rPr lang="en-US" dirty="0" smtClean="0"/>
              <a:t>Developmental issues</a:t>
            </a:r>
          </a:p>
          <a:p>
            <a:pPr>
              <a:lnSpc>
                <a:spcPct val="150000"/>
              </a:lnSpc>
              <a:buFont typeface="Wingdings" pitchFamily="2" charset="2"/>
              <a:buChar char="Ø"/>
            </a:pPr>
            <a:r>
              <a:rPr lang="en-US" dirty="0" smtClean="0"/>
              <a:t>Cultural issues</a:t>
            </a:r>
          </a:p>
          <a:p>
            <a:pPr>
              <a:lnSpc>
                <a:spcPct val="150000"/>
              </a:lnSpc>
              <a:buFont typeface="Wingdings" pitchFamily="2" charset="2"/>
              <a:buChar char="Ø"/>
            </a:pPr>
            <a:r>
              <a:rPr lang="en-US" dirty="0" smtClean="0"/>
              <a:t>History of trauma</a:t>
            </a:r>
          </a:p>
          <a:p>
            <a:pPr>
              <a:lnSpc>
                <a:spcPct val="150000"/>
              </a:lnSpc>
              <a:buFont typeface="Wingdings" pitchFamily="2" charset="2"/>
              <a:buChar char="Ø"/>
            </a:pPr>
            <a:r>
              <a:rPr lang="en-US" dirty="0" smtClean="0"/>
              <a:t>Health condition</a:t>
            </a:r>
          </a:p>
          <a:p>
            <a:pPr>
              <a:lnSpc>
                <a:spcPct val="150000"/>
              </a:lnSpc>
              <a:buFont typeface="Wingdings" pitchFamily="2" charset="2"/>
              <a:buChar char="Ø"/>
            </a:pPr>
            <a:r>
              <a:rPr lang="en-US" dirty="0" smtClean="0"/>
              <a:t>Eating disorders</a:t>
            </a:r>
          </a:p>
          <a:p>
            <a:pPr>
              <a:lnSpc>
                <a:spcPct val="150000"/>
              </a:lnSpc>
              <a:buFont typeface="Wingdings" pitchFamily="2" charset="2"/>
              <a:buChar char="Ø"/>
            </a:pPr>
            <a:r>
              <a:rPr lang="en-US" dirty="0" smtClean="0"/>
              <a:t>Current family situation</a:t>
            </a:r>
          </a:p>
          <a:p>
            <a:pPr>
              <a:lnSpc>
                <a:spcPct val="150000"/>
              </a:lnSpc>
              <a:buFont typeface="Wingdings" pitchFamily="2" charset="2"/>
              <a:buChar char="Ø"/>
            </a:pPr>
            <a:r>
              <a:rPr lang="en-US" dirty="0" smtClean="0"/>
              <a:t>Self-care patterns – sleep, exercise, etc.</a:t>
            </a:r>
          </a:p>
          <a:p>
            <a:pPr>
              <a:lnSpc>
                <a:spcPct val="150000"/>
              </a:lnSpc>
              <a:buFont typeface="Wingdings" pitchFamily="2" charset="2"/>
              <a:buChar char="Ø"/>
            </a:pPr>
            <a:r>
              <a:rPr lang="en-US" dirty="0" smtClean="0"/>
              <a:t>Client readiness for treatment</a:t>
            </a:r>
            <a:endParaRPr lang="en-US" dirty="0"/>
          </a:p>
        </p:txBody>
      </p:sp>
      <p:pic>
        <p:nvPicPr>
          <p:cNvPr id="4" name="Picture 3" descr="Kirstie 2.jpg"/>
          <p:cNvPicPr>
            <a:picLocks noChangeAspect="1"/>
          </p:cNvPicPr>
          <p:nvPr/>
        </p:nvPicPr>
        <p:blipFill>
          <a:blip r:embed="rId3" cstate="print"/>
          <a:stretch>
            <a:fillRect/>
          </a:stretch>
        </p:blipFill>
        <p:spPr>
          <a:xfrm>
            <a:off x="5181600" y="1904999"/>
            <a:ext cx="3200400" cy="369276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Co-occurring disorders</a:t>
            </a:r>
            <a:endParaRPr lang="en-US" dirty="0"/>
          </a:p>
        </p:txBody>
      </p:sp>
      <p:sp>
        <p:nvSpPr>
          <p:cNvPr id="3" name="Content Placeholder 2"/>
          <p:cNvSpPr>
            <a:spLocks noGrp="1"/>
          </p:cNvSpPr>
          <p:nvPr>
            <p:ph idx="1"/>
          </p:nvPr>
        </p:nvSpPr>
        <p:spPr>
          <a:xfrm>
            <a:off x="3657600" y="1935480"/>
            <a:ext cx="5029200" cy="4617720"/>
          </a:xfrm>
        </p:spPr>
        <p:txBody>
          <a:bodyPr>
            <a:normAutofit fontScale="92500" lnSpcReduction="10000"/>
          </a:bodyPr>
          <a:lstStyle/>
          <a:p>
            <a:pPr>
              <a:lnSpc>
                <a:spcPct val="150000"/>
              </a:lnSpc>
              <a:buFont typeface="Wingdings" pitchFamily="2" charset="2"/>
              <a:buChar char="Ø"/>
            </a:pPr>
            <a:r>
              <a:rPr lang="en-US" dirty="0" err="1" smtClean="0"/>
              <a:t>Comorbid</a:t>
            </a:r>
            <a:r>
              <a:rPr lang="en-US" dirty="0" smtClean="0"/>
              <a:t> Axis I disorders 27-42% of patients seeking surgery; (former) Axis II disorders 22%</a:t>
            </a:r>
          </a:p>
          <a:p>
            <a:pPr>
              <a:lnSpc>
                <a:spcPct val="150000"/>
              </a:lnSpc>
              <a:buFont typeface="Wingdings" pitchFamily="2" charset="2"/>
              <a:buChar char="Ø"/>
            </a:pPr>
            <a:r>
              <a:rPr lang="en-US" dirty="0" smtClean="0"/>
              <a:t>Binge Eating Disorder (BED)</a:t>
            </a:r>
          </a:p>
          <a:p>
            <a:pPr>
              <a:lnSpc>
                <a:spcPct val="150000"/>
              </a:lnSpc>
              <a:buFont typeface="Wingdings" pitchFamily="2" charset="2"/>
              <a:buChar char="Ø"/>
            </a:pPr>
            <a:r>
              <a:rPr lang="en-US" dirty="0" smtClean="0"/>
              <a:t>Post-traumatic Stress Disorder (PTSD)</a:t>
            </a:r>
          </a:p>
          <a:p>
            <a:pPr>
              <a:lnSpc>
                <a:spcPct val="150000"/>
              </a:lnSpc>
              <a:buFont typeface="Wingdings" pitchFamily="2" charset="2"/>
              <a:buChar char="Ø"/>
            </a:pPr>
            <a:r>
              <a:rPr lang="en-US" dirty="0" smtClean="0"/>
              <a:t>Depression / Anxiety</a:t>
            </a:r>
          </a:p>
          <a:p>
            <a:pPr>
              <a:lnSpc>
                <a:spcPct val="150000"/>
              </a:lnSpc>
              <a:buFont typeface="Wingdings" pitchFamily="2" charset="2"/>
              <a:buChar char="Ø"/>
            </a:pPr>
            <a:r>
              <a:rPr lang="en-US" dirty="0" smtClean="0"/>
              <a:t>Addictions – substance, shopping</a:t>
            </a:r>
            <a:endParaRPr lang="en-US" dirty="0"/>
          </a:p>
        </p:txBody>
      </p:sp>
      <p:pic>
        <p:nvPicPr>
          <p:cNvPr id="5" name="Picture 4" descr="depression.jpg"/>
          <p:cNvPicPr>
            <a:picLocks noChangeAspect="1"/>
          </p:cNvPicPr>
          <p:nvPr/>
        </p:nvPicPr>
        <p:blipFill>
          <a:blip r:embed="rId3" cstate="print"/>
          <a:stretch>
            <a:fillRect/>
          </a:stretch>
        </p:blipFill>
        <p:spPr>
          <a:xfrm>
            <a:off x="533400" y="2438400"/>
            <a:ext cx="2786063" cy="2971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Developmental issues</a:t>
            </a:r>
            <a:endParaRPr lang="en-US" dirty="0"/>
          </a:p>
        </p:txBody>
      </p:sp>
      <p:sp>
        <p:nvSpPr>
          <p:cNvPr id="3" name="Content Placeholder 2"/>
          <p:cNvSpPr>
            <a:spLocks noGrp="1"/>
          </p:cNvSpPr>
          <p:nvPr>
            <p:ph idx="1"/>
          </p:nvPr>
        </p:nvSpPr>
        <p:spPr>
          <a:xfrm>
            <a:off x="457200" y="1935480"/>
            <a:ext cx="8229600" cy="3093720"/>
          </a:xfrm>
        </p:spPr>
        <p:txBody>
          <a:bodyPr/>
          <a:lstStyle/>
          <a:p>
            <a:pPr>
              <a:buFont typeface="Wingdings" pitchFamily="2" charset="2"/>
              <a:buChar char="Ø"/>
            </a:pPr>
            <a:r>
              <a:rPr lang="en-US" dirty="0" smtClean="0"/>
              <a:t>Prenatal – how/when/why did mother eat while pregnant?</a:t>
            </a:r>
          </a:p>
          <a:p>
            <a:pPr>
              <a:buFont typeface="Wingdings" pitchFamily="2" charset="2"/>
              <a:buChar char="Ø"/>
            </a:pPr>
            <a:r>
              <a:rPr lang="en-US" dirty="0" smtClean="0"/>
              <a:t>Developmental trauma</a:t>
            </a:r>
          </a:p>
          <a:p>
            <a:pPr>
              <a:buFont typeface="Wingdings" pitchFamily="2" charset="2"/>
              <a:buChar char="Ø"/>
            </a:pPr>
            <a:r>
              <a:rPr lang="en-US" dirty="0" smtClean="0"/>
              <a:t>Family eating patterns - “Family meal myth”</a:t>
            </a:r>
          </a:p>
          <a:p>
            <a:pPr>
              <a:buFont typeface="Wingdings" pitchFamily="2" charset="2"/>
              <a:buChar char="Ø"/>
            </a:pPr>
            <a:r>
              <a:rPr lang="en-US" dirty="0" smtClean="0"/>
              <a:t>Attachment issues – “Food = love”</a:t>
            </a:r>
          </a:p>
          <a:p>
            <a:pPr>
              <a:buFont typeface="Wingdings" pitchFamily="2" charset="2"/>
              <a:buChar char="Ø"/>
            </a:pPr>
            <a:r>
              <a:rPr lang="en-US" dirty="0" smtClean="0"/>
              <a:t>Learned dissociation – parent w/PTSD or depression</a:t>
            </a:r>
            <a:endParaRPr lang="en-US" dirty="0"/>
          </a:p>
        </p:txBody>
      </p:sp>
      <p:sp>
        <p:nvSpPr>
          <p:cNvPr id="4" name="TextBox 3"/>
          <p:cNvSpPr txBox="1"/>
          <p:nvPr/>
        </p:nvSpPr>
        <p:spPr>
          <a:xfrm>
            <a:off x="533400" y="5181600"/>
            <a:ext cx="7924800" cy="923330"/>
          </a:xfrm>
          <a:prstGeom prst="rect">
            <a:avLst/>
          </a:prstGeom>
          <a:noFill/>
          <a:ln>
            <a:solidFill>
              <a:srgbClr val="7030A0"/>
            </a:solidFill>
          </a:ln>
        </p:spPr>
        <p:txBody>
          <a:bodyPr wrap="square" rtlCol="0">
            <a:spAutoFit/>
          </a:bodyPr>
          <a:lstStyle/>
          <a:p>
            <a:r>
              <a:rPr lang="en-US" i="1" dirty="0" smtClean="0"/>
              <a:t>“In most abusive homes children are neglected in one way or another and, in the absence of good-enough experiences with food, they simply do not learn to feed themselves.”</a:t>
            </a:r>
            <a:r>
              <a:rPr lang="en-US" dirty="0" smtClean="0"/>
              <a:t> Bloom et. al. (1994)</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Effects of trauma</a:t>
            </a:r>
            <a:endParaRPr lang="en-US" dirty="0"/>
          </a:p>
        </p:txBody>
      </p:sp>
      <p:sp>
        <p:nvSpPr>
          <p:cNvPr id="3" name="Content Placeholder 2"/>
          <p:cNvSpPr>
            <a:spLocks noGrp="1"/>
          </p:cNvSpPr>
          <p:nvPr>
            <p:ph idx="1"/>
          </p:nvPr>
        </p:nvSpPr>
        <p:spPr>
          <a:xfrm>
            <a:off x="457200" y="1935480"/>
            <a:ext cx="8229600" cy="4922520"/>
          </a:xfrm>
        </p:spPr>
        <p:txBody>
          <a:bodyPr/>
          <a:lstStyle/>
          <a:p>
            <a:pPr>
              <a:buFont typeface="Wingdings" pitchFamily="2" charset="2"/>
              <a:buChar char="Ø"/>
            </a:pPr>
            <a:r>
              <a:rPr lang="en-US" dirty="0" smtClean="0"/>
              <a:t>Rape</a:t>
            </a:r>
          </a:p>
          <a:p>
            <a:pPr>
              <a:buFont typeface="Wingdings" pitchFamily="2" charset="2"/>
              <a:buChar char="Ø"/>
            </a:pPr>
            <a:r>
              <a:rPr lang="en-US" dirty="0" smtClean="0"/>
              <a:t>Incest</a:t>
            </a:r>
          </a:p>
          <a:p>
            <a:pPr>
              <a:buFont typeface="Wingdings" pitchFamily="2" charset="2"/>
              <a:buChar char="Ø"/>
            </a:pPr>
            <a:r>
              <a:rPr lang="en-US" dirty="0" smtClean="0"/>
              <a:t>Physical abuse</a:t>
            </a:r>
          </a:p>
          <a:p>
            <a:pPr>
              <a:buFont typeface="Wingdings" pitchFamily="2" charset="2"/>
              <a:buChar char="Ø"/>
            </a:pPr>
            <a:r>
              <a:rPr lang="en-US" dirty="0" smtClean="0"/>
              <a:t>Domestic violence</a:t>
            </a:r>
          </a:p>
          <a:p>
            <a:pPr>
              <a:buFont typeface="Wingdings" pitchFamily="2" charset="2"/>
              <a:buChar char="Ø"/>
            </a:pPr>
            <a:r>
              <a:rPr lang="en-US" dirty="0" smtClean="0"/>
              <a:t>Traumatic events</a:t>
            </a:r>
          </a:p>
          <a:p>
            <a:pPr>
              <a:buFont typeface="Wingdings" pitchFamily="2" charset="2"/>
              <a:buChar char="Ø"/>
            </a:pPr>
            <a:r>
              <a:rPr lang="en-US" dirty="0" smtClean="0"/>
              <a:t>Munchausen by proxy victim</a:t>
            </a:r>
          </a:p>
          <a:p>
            <a:pPr>
              <a:buFont typeface="Wingdings" pitchFamily="2" charset="2"/>
              <a:buChar char="Ø"/>
            </a:pPr>
            <a:r>
              <a:rPr lang="en-US" dirty="0" smtClean="0"/>
              <a:t>Links between PTSD, obesity, diabetes, and metabolic syndrome</a:t>
            </a:r>
            <a:endParaRPr lang="en-US" dirty="0"/>
          </a:p>
        </p:txBody>
      </p:sp>
      <p:pic>
        <p:nvPicPr>
          <p:cNvPr id="4" name="Picture 3" descr="obesity woman.jpg"/>
          <p:cNvPicPr>
            <a:picLocks noChangeAspect="1"/>
          </p:cNvPicPr>
          <p:nvPr/>
        </p:nvPicPr>
        <p:blipFill>
          <a:blip r:embed="rId3" cstate="print"/>
          <a:stretch>
            <a:fillRect/>
          </a:stretch>
        </p:blipFill>
        <p:spPr>
          <a:xfrm>
            <a:off x="6096000" y="1143000"/>
            <a:ext cx="2009775" cy="295349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condition</a:t>
            </a:r>
            <a:endParaRPr lang="en-US" dirty="0"/>
          </a:p>
        </p:txBody>
      </p:sp>
      <p:sp>
        <p:nvSpPr>
          <p:cNvPr id="3" name="Content Placeholder 2"/>
          <p:cNvSpPr>
            <a:spLocks noGrp="1"/>
          </p:cNvSpPr>
          <p:nvPr>
            <p:ph idx="1"/>
          </p:nvPr>
        </p:nvSpPr>
        <p:spPr>
          <a:xfrm>
            <a:off x="4572000" y="2286000"/>
            <a:ext cx="4114800" cy="4038600"/>
          </a:xfrm>
        </p:spPr>
        <p:txBody>
          <a:bodyPr/>
          <a:lstStyle/>
          <a:p>
            <a:pPr>
              <a:buFont typeface="Wingdings" pitchFamily="2" charset="2"/>
              <a:buChar char="Ø"/>
            </a:pPr>
            <a:r>
              <a:rPr lang="en-US" dirty="0" smtClean="0"/>
              <a:t>Physical exam</a:t>
            </a:r>
          </a:p>
          <a:p>
            <a:pPr>
              <a:buFont typeface="Wingdings" pitchFamily="2" charset="2"/>
              <a:buChar char="Ø"/>
            </a:pPr>
            <a:r>
              <a:rPr lang="en-US" dirty="0" err="1" smtClean="0"/>
              <a:t>Bloodwork</a:t>
            </a:r>
            <a:endParaRPr lang="en-US" dirty="0" smtClean="0"/>
          </a:p>
          <a:p>
            <a:pPr>
              <a:buFont typeface="Wingdings" pitchFamily="2" charset="2"/>
              <a:buChar char="Ø"/>
            </a:pPr>
            <a:r>
              <a:rPr lang="en-US" dirty="0" smtClean="0"/>
              <a:t>Physical restrictions</a:t>
            </a:r>
          </a:p>
          <a:p>
            <a:pPr>
              <a:buFont typeface="Wingdings" pitchFamily="2" charset="2"/>
              <a:buChar char="Ø"/>
            </a:pPr>
            <a:r>
              <a:rPr lang="en-US" dirty="0" smtClean="0"/>
              <a:t>Health history</a:t>
            </a:r>
          </a:p>
          <a:p>
            <a:pPr>
              <a:buFont typeface="Wingdings" pitchFamily="2" charset="2"/>
              <a:buChar char="Ø"/>
            </a:pPr>
            <a:r>
              <a:rPr lang="en-US" dirty="0" smtClean="0"/>
              <a:t>Medications</a:t>
            </a:r>
            <a:endParaRPr lang="en-US" dirty="0"/>
          </a:p>
        </p:txBody>
      </p:sp>
      <p:pic>
        <p:nvPicPr>
          <p:cNvPr id="4" name="Picture 3" descr="diabetic.jpg"/>
          <p:cNvPicPr>
            <a:picLocks noChangeAspect="1"/>
          </p:cNvPicPr>
          <p:nvPr/>
        </p:nvPicPr>
        <p:blipFill>
          <a:blip r:embed="rId3" cstate="print"/>
          <a:stretch>
            <a:fillRect/>
          </a:stretch>
        </p:blipFill>
        <p:spPr>
          <a:xfrm>
            <a:off x="762000" y="2286000"/>
            <a:ext cx="3738929" cy="3200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Assessment – Screening Tools</a:t>
            </a:r>
            <a:endParaRPr lang="en-US" dirty="0"/>
          </a:p>
        </p:txBody>
      </p:sp>
      <p:sp>
        <p:nvSpPr>
          <p:cNvPr id="3" name="Content Placeholder 2"/>
          <p:cNvSpPr>
            <a:spLocks noGrp="1"/>
          </p:cNvSpPr>
          <p:nvPr>
            <p:ph idx="1"/>
          </p:nvPr>
        </p:nvSpPr>
        <p:spPr>
          <a:xfrm>
            <a:off x="457200" y="1447800"/>
            <a:ext cx="8229600" cy="5257800"/>
          </a:xfrm>
        </p:spPr>
        <p:txBody>
          <a:bodyPr>
            <a:normAutofit fontScale="92500" lnSpcReduction="20000"/>
          </a:bodyPr>
          <a:lstStyle/>
          <a:p>
            <a:r>
              <a:rPr lang="en-US" dirty="0" smtClean="0"/>
              <a:t>Eating Disorder Questionnaire (EDQ)</a:t>
            </a:r>
          </a:p>
          <a:p>
            <a:r>
              <a:rPr lang="en-US" dirty="0" smtClean="0"/>
              <a:t>Addiction Severity Index (ASI)</a:t>
            </a:r>
          </a:p>
          <a:p>
            <a:r>
              <a:rPr lang="en-US" dirty="0" smtClean="0"/>
              <a:t>Adult ADHD Self-Report Scale (ASR-v1.1) </a:t>
            </a:r>
          </a:p>
          <a:p>
            <a:r>
              <a:rPr lang="en-US" dirty="0" smtClean="0"/>
              <a:t>Alcohol Use Disorder Identification Test (AUDIT)</a:t>
            </a:r>
          </a:p>
          <a:p>
            <a:r>
              <a:rPr lang="en-US" dirty="0" smtClean="0"/>
              <a:t>Michigan Alcoholism Screening Test (MAST) </a:t>
            </a:r>
          </a:p>
          <a:p>
            <a:r>
              <a:rPr lang="en-US" dirty="0" smtClean="0"/>
              <a:t>Drug Abuse Screening Test (DAST) </a:t>
            </a:r>
          </a:p>
          <a:p>
            <a:r>
              <a:rPr lang="en-US" dirty="0" smtClean="0"/>
              <a:t>Beck Depression Inventory (BDI) </a:t>
            </a:r>
          </a:p>
          <a:p>
            <a:r>
              <a:rPr lang="en-US" dirty="0" smtClean="0"/>
              <a:t>Beck Scale for Suicide Ideation (BSS) </a:t>
            </a:r>
          </a:p>
          <a:p>
            <a:r>
              <a:rPr lang="en-US" dirty="0" smtClean="0"/>
              <a:t>Beck Anxiety Inventory (BAI) </a:t>
            </a:r>
          </a:p>
          <a:p>
            <a:r>
              <a:rPr lang="en-US" dirty="0" smtClean="0"/>
              <a:t>Brief Symptom Inventory (BSI) </a:t>
            </a:r>
          </a:p>
          <a:p>
            <a:r>
              <a:rPr lang="en-US" dirty="0" smtClean="0"/>
              <a:t>Mood Disorder Questionnaire </a:t>
            </a:r>
          </a:p>
          <a:p>
            <a:r>
              <a:rPr lang="en-US" dirty="0" smtClean="0"/>
              <a:t>URICA (readiness to change) </a:t>
            </a:r>
          </a:p>
          <a:p>
            <a:r>
              <a:rPr lang="en-US" dirty="0" smtClean="0"/>
              <a:t>FRIEL Co-dependency Inventory</a:t>
            </a:r>
          </a:p>
          <a:p>
            <a:r>
              <a:rPr lang="en-US" dirty="0" err="1" smtClean="0"/>
              <a:t>Multiscale</a:t>
            </a:r>
            <a:r>
              <a:rPr lang="en-US" dirty="0" smtClean="0"/>
              <a:t> Dissociation Inventory (MDI)</a:t>
            </a:r>
            <a:endParaRPr lang="en-US" dirty="0"/>
          </a:p>
        </p:txBody>
      </p:sp>
      <p:pic>
        <p:nvPicPr>
          <p:cNvPr id="6146" name="Picture 2" descr="C:\Users\Beverly\AppData\Local\Microsoft\Windows\Temporary Internet Files\Content.IE5\LUZ27M63\MC900048382[1].wmf"/>
          <p:cNvPicPr>
            <a:picLocks noChangeAspect="1" noChangeArrowheads="1"/>
          </p:cNvPicPr>
          <p:nvPr/>
        </p:nvPicPr>
        <p:blipFill>
          <a:blip r:embed="rId2" cstate="print"/>
          <a:srcRect/>
          <a:stretch>
            <a:fillRect/>
          </a:stretch>
        </p:blipFill>
        <p:spPr bwMode="auto">
          <a:xfrm>
            <a:off x="6477000" y="3581400"/>
            <a:ext cx="2236818" cy="2133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772400" cy="893064"/>
          </a:xfrm>
        </p:spPr>
        <p:txBody>
          <a:bodyPr/>
          <a:lstStyle/>
          <a:p>
            <a:r>
              <a:rPr lang="en-US" dirty="0" smtClean="0"/>
              <a:t>Assessment case study</a:t>
            </a:r>
            <a:endParaRPr lang="en-US" dirty="0"/>
          </a:p>
        </p:txBody>
      </p:sp>
      <p:sp>
        <p:nvSpPr>
          <p:cNvPr id="3" name="Text Placeholder 2"/>
          <p:cNvSpPr>
            <a:spLocks noGrp="1"/>
          </p:cNvSpPr>
          <p:nvPr>
            <p:ph type="body" idx="1"/>
          </p:nvPr>
        </p:nvSpPr>
        <p:spPr>
          <a:xfrm>
            <a:off x="304800" y="1981200"/>
            <a:ext cx="5867400" cy="4876800"/>
          </a:xfrm>
        </p:spPr>
        <p:txBody>
          <a:bodyPr>
            <a:normAutofit/>
          </a:bodyPr>
          <a:lstStyle/>
          <a:p>
            <a:r>
              <a:rPr lang="en-US" sz="2400" dirty="0" smtClean="0"/>
              <a:t>Jena is a 38 year old client presenting with depression. During an initial session, she mentions she’s always wanted to be beautiful and would have a better chance of getting a man if she lost 50 lbs. She reports she’s tried “every diet under the sun” but she thinks she has a thyroid problem. She says “I don’t know why I don’t lose weight…I really don’t eat that much.” She startles when there is a noise by a passing truck outside.</a:t>
            </a:r>
            <a:endParaRPr lang="en-US" sz="2400" dirty="0"/>
          </a:p>
        </p:txBody>
      </p:sp>
      <p:pic>
        <p:nvPicPr>
          <p:cNvPr id="4" name="Picture 3" descr="fashion 4.jpg"/>
          <p:cNvPicPr>
            <a:picLocks noChangeAspect="1"/>
          </p:cNvPicPr>
          <p:nvPr/>
        </p:nvPicPr>
        <p:blipFill>
          <a:blip r:embed="rId2" cstate="print"/>
          <a:stretch>
            <a:fillRect/>
          </a:stretch>
        </p:blipFill>
        <p:spPr>
          <a:xfrm>
            <a:off x="6391275" y="2514600"/>
            <a:ext cx="2447925" cy="325715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2000"/>
            <a:ext cx="7772400" cy="838200"/>
          </a:xfrm>
        </p:spPr>
        <p:txBody>
          <a:bodyPr/>
          <a:lstStyle/>
          <a:p>
            <a:r>
              <a:rPr lang="en-US" sz="4800" dirty="0" smtClean="0"/>
              <a:t>Counter-transference check-in</a:t>
            </a:r>
            <a:endParaRPr lang="en-US" sz="4800" dirty="0"/>
          </a:p>
        </p:txBody>
      </p:sp>
      <p:sp>
        <p:nvSpPr>
          <p:cNvPr id="3" name="Text Placeholder 2"/>
          <p:cNvSpPr>
            <a:spLocks noGrp="1"/>
          </p:cNvSpPr>
          <p:nvPr>
            <p:ph type="body" idx="1"/>
          </p:nvPr>
        </p:nvSpPr>
        <p:spPr>
          <a:xfrm>
            <a:off x="530352" y="1905000"/>
            <a:ext cx="8308848" cy="4724400"/>
          </a:xfrm>
        </p:spPr>
        <p:txBody>
          <a:bodyPr>
            <a:normAutofit/>
          </a:bodyPr>
          <a:lstStyle/>
          <a:p>
            <a:pPr>
              <a:buFont typeface="Wingdings" pitchFamily="2" charset="2"/>
              <a:buChar char="Ø"/>
            </a:pPr>
            <a:r>
              <a:rPr lang="en-US" sz="2800" dirty="0" smtClean="0"/>
              <a:t>Snack discussion</a:t>
            </a:r>
          </a:p>
          <a:p>
            <a:pPr lvl="1">
              <a:buFont typeface="Wingdings" pitchFamily="2" charset="2"/>
              <a:buChar char="Ø"/>
            </a:pPr>
            <a:r>
              <a:rPr lang="en-US" sz="2400" dirty="0" smtClean="0"/>
              <a:t>If you had a snack over the break, what did you choose and why?</a:t>
            </a:r>
          </a:p>
          <a:p>
            <a:pPr lvl="1">
              <a:buFont typeface="Wingdings" pitchFamily="2" charset="2"/>
              <a:buChar char="Ø"/>
            </a:pPr>
            <a:r>
              <a:rPr lang="en-US" sz="2400" dirty="0" smtClean="0"/>
              <a:t>Did you judge others? Yourself?</a:t>
            </a:r>
          </a:p>
          <a:p>
            <a:pPr lvl="1">
              <a:buFont typeface="Wingdings" pitchFamily="2" charset="2"/>
              <a:buChar char="Ø"/>
            </a:pPr>
            <a:r>
              <a:rPr lang="en-US" sz="2400" dirty="0" smtClean="0"/>
              <a:t>How would you talk to a client who was beating herself up for choosing the “fattening” snacks?</a:t>
            </a:r>
          </a:p>
          <a:p>
            <a:pPr lvl="1">
              <a:buFont typeface="Wingdings" pitchFamily="2" charset="2"/>
              <a:buChar char="Ø"/>
            </a:pPr>
            <a:r>
              <a:rPr lang="en-US" sz="2400" dirty="0" smtClean="0"/>
              <a:t>How would you talk to a client who was congratulating himself for choosing only the “good” foods?</a:t>
            </a:r>
          </a:p>
          <a:p>
            <a:pPr>
              <a:buFont typeface="Wingdings" pitchFamily="2" charset="2"/>
              <a:buChar char="Ø"/>
            </a:pPr>
            <a:r>
              <a:rPr lang="en-US" sz="2800" dirty="0" smtClean="0"/>
              <a:t>Anything else that has come up over the course of the day?</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81000" y="1981200"/>
            <a:ext cx="8229600" cy="4495800"/>
          </a:xfrm>
        </p:spPr>
        <p:txBody>
          <a:bodyPr>
            <a:normAutofit lnSpcReduction="10000"/>
          </a:bodyPr>
          <a:lstStyle/>
          <a:p>
            <a:pPr lvl="0">
              <a:buNone/>
            </a:pPr>
            <a:r>
              <a:rPr lang="en-US" sz="2400" dirty="0" smtClean="0"/>
              <a:t>Participants will be able to :</a:t>
            </a:r>
          </a:p>
          <a:p>
            <a:pPr lvl="0">
              <a:buFont typeface="Wingdings" pitchFamily="2" charset="2"/>
              <a:buChar char="Ø"/>
            </a:pPr>
            <a:r>
              <a:rPr lang="en-US" sz="2400" dirty="0" smtClean="0"/>
              <a:t>Demonstrate an understanding/felt sense of the experience of being obese.</a:t>
            </a:r>
          </a:p>
          <a:p>
            <a:pPr lvl="0">
              <a:buFont typeface="Wingdings" pitchFamily="2" charset="2"/>
              <a:buChar char="Ø"/>
            </a:pPr>
            <a:r>
              <a:rPr lang="en-US" sz="2400" dirty="0" smtClean="0"/>
              <a:t>Identify and manage their own counter-transference issues around weight and obesity.</a:t>
            </a:r>
          </a:p>
          <a:p>
            <a:pPr lvl="0">
              <a:buFont typeface="Wingdings" pitchFamily="2" charset="2"/>
              <a:buChar char="Ø"/>
            </a:pPr>
            <a:r>
              <a:rPr lang="en-US" sz="2400" dirty="0" smtClean="0"/>
              <a:t>Name and describe the types of bariatric surgery along with the medical risks and outcomes.</a:t>
            </a:r>
          </a:p>
          <a:p>
            <a:pPr lvl="0">
              <a:buFont typeface="Wingdings" pitchFamily="2" charset="2"/>
              <a:buChar char="Ø"/>
            </a:pPr>
            <a:r>
              <a:rPr lang="en-US" sz="2400" dirty="0" smtClean="0"/>
              <a:t>Describe the different levels/classes of obesity and their medical and psychosocial consequences.</a:t>
            </a:r>
          </a:p>
          <a:p>
            <a:pPr>
              <a:buFont typeface="Wingdings" pitchFamily="2" charset="2"/>
              <a:buChar char="Ø"/>
            </a:pPr>
            <a:r>
              <a:rPr lang="en-US" sz="2400" dirty="0" smtClean="0"/>
              <a:t>Apply techniques for individual and group treatment of obesity and clients who have had/are considering bariatric surgery.</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Treatment goals</a:t>
            </a:r>
            <a:endParaRPr lang="en-US" dirty="0"/>
          </a:p>
        </p:txBody>
      </p:sp>
      <p:sp>
        <p:nvSpPr>
          <p:cNvPr id="3" name="Content Placeholder 2"/>
          <p:cNvSpPr>
            <a:spLocks noGrp="1"/>
          </p:cNvSpPr>
          <p:nvPr>
            <p:ph idx="1"/>
          </p:nvPr>
        </p:nvSpPr>
        <p:spPr>
          <a:xfrm>
            <a:off x="457200" y="1935480"/>
            <a:ext cx="8229600" cy="4617720"/>
          </a:xfrm>
        </p:spPr>
        <p:txBody>
          <a:bodyPr/>
          <a:lstStyle/>
          <a:p>
            <a:pPr>
              <a:buFont typeface="Wingdings" pitchFamily="2" charset="2"/>
              <a:buChar char="Ø"/>
            </a:pPr>
            <a:r>
              <a:rPr lang="en-US" dirty="0" smtClean="0"/>
              <a:t>Let go of diet mentality</a:t>
            </a:r>
          </a:p>
          <a:p>
            <a:pPr>
              <a:buFont typeface="Wingdings" pitchFamily="2" charset="2"/>
              <a:buChar char="Ø"/>
            </a:pPr>
            <a:r>
              <a:rPr lang="en-US" dirty="0" smtClean="0"/>
              <a:t>Realistic expectations about:</a:t>
            </a:r>
          </a:p>
          <a:p>
            <a:pPr lvl="1">
              <a:buFont typeface="Wingdings" pitchFamily="2" charset="2"/>
              <a:buChar char="Ø"/>
            </a:pPr>
            <a:r>
              <a:rPr lang="en-US" dirty="0" smtClean="0"/>
              <a:t>Goal weight – partner with PCP and dietician</a:t>
            </a:r>
          </a:p>
          <a:p>
            <a:pPr lvl="1">
              <a:buFont typeface="Wingdings" pitchFamily="2" charset="2"/>
              <a:buChar char="Ø"/>
            </a:pPr>
            <a:r>
              <a:rPr lang="en-US" dirty="0" smtClean="0"/>
              <a:t>Rate of weight loss</a:t>
            </a:r>
          </a:p>
          <a:p>
            <a:pPr lvl="1">
              <a:buFont typeface="Wingdings" pitchFamily="2" charset="2"/>
              <a:buChar char="Ø"/>
            </a:pPr>
            <a:r>
              <a:rPr lang="en-US" dirty="0" smtClean="0"/>
              <a:t>Body type / age / life events</a:t>
            </a:r>
          </a:p>
          <a:p>
            <a:pPr>
              <a:buFont typeface="Wingdings" pitchFamily="2" charset="2"/>
              <a:buChar char="Ø"/>
            </a:pPr>
            <a:r>
              <a:rPr lang="en-US" dirty="0" smtClean="0"/>
              <a:t>Normalize slow, steady loss over time</a:t>
            </a:r>
          </a:p>
          <a:p>
            <a:pPr>
              <a:buFont typeface="Wingdings" pitchFamily="2" charset="2"/>
              <a:buChar char="Ø"/>
            </a:pPr>
            <a:r>
              <a:rPr lang="en-US" dirty="0" smtClean="0"/>
              <a:t>Focus on lifestyle changes rather than numbers on the scale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ill Power.jpg"/>
          <p:cNvPicPr>
            <a:picLocks noGrp="1" noChangeAspect="1"/>
          </p:cNvPicPr>
          <p:nvPr>
            <p:ph idx="1"/>
          </p:nvPr>
        </p:nvPicPr>
        <p:blipFill>
          <a:blip r:embed="rId3" cstate="print"/>
          <a:stretch>
            <a:fillRect/>
          </a:stretch>
        </p:blipFill>
        <p:spPr>
          <a:xfrm>
            <a:off x="331608" y="533400"/>
            <a:ext cx="8437964" cy="59436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Care</a:t>
            </a:r>
            <a:endParaRPr lang="en-US" dirty="0"/>
          </a:p>
        </p:txBody>
      </p:sp>
      <p:sp>
        <p:nvSpPr>
          <p:cNvPr id="3" name="Content Placeholder 2"/>
          <p:cNvSpPr>
            <a:spLocks noGrp="1"/>
          </p:cNvSpPr>
          <p:nvPr>
            <p:ph idx="1"/>
          </p:nvPr>
        </p:nvSpPr>
        <p:spPr/>
        <p:txBody>
          <a:bodyPr>
            <a:normAutofit/>
          </a:bodyPr>
          <a:lstStyle/>
          <a:p>
            <a:r>
              <a:rPr lang="en-US" dirty="0" smtClean="0"/>
              <a:t>Outpatient – typically once a week therapy</a:t>
            </a:r>
          </a:p>
          <a:p>
            <a:r>
              <a:rPr lang="en-US" dirty="0" smtClean="0"/>
              <a:t>Intensive Outpatient (IOP) – 3-4 days/week, half-day</a:t>
            </a:r>
          </a:p>
          <a:p>
            <a:r>
              <a:rPr lang="en-US" dirty="0" smtClean="0"/>
              <a:t>Partial Hospitalization (PHP) – 4-5 days/week, full-day</a:t>
            </a:r>
          </a:p>
          <a:p>
            <a:r>
              <a:rPr lang="en-US" dirty="0" smtClean="0"/>
              <a:t>Residential – 24/7 treatment, </a:t>
            </a:r>
            <a:br>
              <a:rPr lang="en-US" dirty="0" smtClean="0"/>
            </a:br>
            <a:r>
              <a:rPr lang="en-US" dirty="0" smtClean="0"/>
              <a:t>client does not go home</a:t>
            </a:r>
          </a:p>
          <a:p>
            <a:r>
              <a:rPr lang="en-US" dirty="0" smtClean="0"/>
              <a:t>Inpatient – 24/7 medical </a:t>
            </a:r>
            <a:br>
              <a:rPr lang="en-US" dirty="0" smtClean="0"/>
            </a:br>
            <a:r>
              <a:rPr lang="en-US" dirty="0" smtClean="0"/>
              <a:t>treatment to stabilize patient </a:t>
            </a:r>
            <a:br>
              <a:rPr lang="en-US" dirty="0" smtClean="0"/>
            </a:br>
            <a:r>
              <a:rPr lang="en-US" dirty="0" smtClean="0"/>
              <a:t>medically</a:t>
            </a:r>
            <a:endParaRPr lang="en-US" dirty="0"/>
          </a:p>
        </p:txBody>
      </p:sp>
      <p:pic>
        <p:nvPicPr>
          <p:cNvPr id="22530" name="Picture 2" descr="C:\Users\Beverly\AppData\Local\Microsoft\Windows\Temporary Internet Files\Content.IE5\LUZ27M63\MC900071362[1].wmf"/>
          <p:cNvPicPr>
            <a:picLocks noChangeAspect="1" noChangeArrowheads="1"/>
          </p:cNvPicPr>
          <p:nvPr/>
        </p:nvPicPr>
        <p:blipFill>
          <a:blip r:embed="rId3" cstate="print"/>
          <a:srcRect/>
          <a:stretch>
            <a:fillRect/>
          </a:stretch>
        </p:blipFill>
        <p:spPr bwMode="auto">
          <a:xfrm>
            <a:off x="6324600" y="3657600"/>
            <a:ext cx="2141145" cy="205211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continuum</a:t>
            </a:r>
            <a:endParaRPr lang="en-US" dirty="0"/>
          </a:p>
        </p:txBody>
      </p:sp>
      <p:sp>
        <p:nvSpPr>
          <p:cNvPr id="3" name="Content Placeholder 2"/>
          <p:cNvSpPr>
            <a:spLocks noGrp="1"/>
          </p:cNvSpPr>
          <p:nvPr>
            <p:ph idx="1"/>
          </p:nvPr>
        </p:nvSpPr>
        <p:spPr>
          <a:xfrm>
            <a:off x="457200" y="1935480"/>
            <a:ext cx="8229600" cy="2255520"/>
          </a:xfrm>
        </p:spPr>
        <p:txBody>
          <a:bodyPr/>
          <a:lstStyle/>
          <a:p>
            <a:pPr>
              <a:buNone/>
            </a:pPr>
            <a:r>
              <a:rPr lang="en-US" dirty="0" smtClean="0"/>
              <a:t>Feeding oneself is a nurturing act of taking in whatever will provide nourishment, energy, health, and aliveness. Eating is externally driven – pushing food into yourself in response to cues from society or in an effort to self-soothe.</a:t>
            </a:r>
            <a:endParaRPr lang="en-US" dirty="0"/>
          </a:p>
        </p:txBody>
      </p:sp>
      <p:cxnSp>
        <p:nvCxnSpPr>
          <p:cNvPr id="5" name="Straight Connector 4"/>
          <p:cNvCxnSpPr/>
          <p:nvPr/>
        </p:nvCxnSpPr>
        <p:spPr>
          <a:xfrm>
            <a:off x="685800" y="6096000"/>
            <a:ext cx="7848600" cy="0"/>
          </a:xfrm>
          <a:prstGeom prst="line">
            <a:avLst/>
          </a:prstGeom>
          <a:ln cap="sq">
            <a:solidFill>
              <a:srgbClr val="00206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rot="19609143">
            <a:off x="55750" y="4661545"/>
            <a:ext cx="3191307" cy="923330"/>
          </a:xfrm>
          <a:prstGeom prst="rect">
            <a:avLst/>
          </a:prstGeom>
          <a:noFill/>
        </p:spPr>
        <p:txBody>
          <a:bodyPr wrap="square" lIns="91440" tIns="45720" rIns="91440" bIns="45720">
            <a:spAutoFit/>
          </a:bodyPr>
          <a:lstStyle/>
          <a:p>
            <a:pPr algn="ctr"/>
            <a:r>
              <a:rPr lang="en-US" b="1" cap="none" spc="0" dirty="0" smtClean="0">
                <a:ln w="10541" cmpd="sng">
                  <a:solidFill>
                    <a:schemeClr val="accent1">
                      <a:shade val="88000"/>
                      <a:satMod val="110000"/>
                    </a:schemeClr>
                  </a:solidFill>
                  <a:prstDash val="solid"/>
                </a:ln>
                <a:solidFill>
                  <a:schemeClr val="accent1">
                    <a:lumMod val="40000"/>
                    <a:lumOff val="60000"/>
                  </a:schemeClr>
                </a:solidFill>
                <a:effectLst/>
              </a:rPr>
              <a:t>Binge/Compulsive eating</a:t>
            </a:r>
          </a:p>
          <a:p>
            <a:pPr algn="ctr"/>
            <a:r>
              <a:rPr lang="en-US" b="1" dirty="0" smtClean="0">
                <a:ln w="10541" cmpd="sng">
                  <a:solidFill>
                    <a:schemeClr val="accent1">
                      <a:shade val="88000"/>
                      <a:satMod val="110000"/>
                    </a:schemeClr>
                  </a:solidFill>
                  <a:prstDash val="solid"/>
                </a:ln>
                <a:solidFill>
                  <a:schemeClr val="accent1">
                    <a:lumMod val="40000"/>
                    <a:lumOff val="60000"/>
                  </a:schemeClr>
                </a:solidFill>
              </a:rPr>
              <a:t>Emotional eating</a:t>
            </a:r>
            <a:endParaRPr lang="en-US" b="1" cap="none" spc="0" dirty="0" smtClean="0">
              <a:ln w="10541" cmpd="sng">
                <a:solidFill>
                  <a:schemeClr val="accent1">
                    <a:shade val="88000"/>
                    <a:satMod val="110000"/>
                  </a:schemeClr>
                </a:solidFill>
                <a:prstDash val="solid"/>
              </a:ln>
              <a:solidFill>
                <a:schemeClr val="accent1">
                  <a:lumMod val="40000"/>
                  <a:lumOff val="60000"/>
                </a:schemeClr>
              </a:solidFill>
              <a:effectLst/>
            </a:endParaRPr>
          </a:p>
          <a:p>
            <a:pPr algn="ctr"/>
            <a:r>
              <a:rPr lang="en-US" b="1" dirty="0" smtClean="0">
                <a:ln w="10541" cmpd="sng">
                  <a:solidFill>
                    <a:schemeClr val="accent1">
                      <a:shade val="88000"/>
                      <a:satMod val="110000"/>
                    </a:schemeClr>
                  </a:solidFill>
                  <a:prstDash val="solid"/>
                </a:ln>
                <a:solidFill>
                  <a:schemeClr val="accent1">
                    <a:lumMod val="40000"/>
                    <a:lumOff val="60000"/>
                  </a:schemeClr>
                </a:solidFill>
              </a:rPr>
              <a:t>Dissociation</a:t>
            </a:r>
            <a:endParaRPr lang="en-US" b="1" cap="none" spc="0" dirty="0">
              <a:ln w="10541" cmpd="sng">
                <a:solidFill>
                  <a:schemeClr val="accent1">
                    <a:shade val="88000"/>
                    <a:satMod val="110000"/>
                  </a:schemeClr>
                </a:solidFill>
                <a:prstDash val="solid"/>
              </a:ln>
              <a:solidFill>
                <a:schemeClr val="accent1">
                  <a:lumMod val="40000"/>
                  <a:lumOff val="60000"/>
                </a:schemeClr>
              </a:solidFill>
              <a:effectLst/>
            </a:endParaRPr>
          </a:p>
        </p:txBody>
      </p:sp>
      <p:sp>
        <p:nvSpPr>
          <p:cNvPr id="7" name="Rectangle 6"/>
          <p:cNvSpPr/>
          <p:nvPr/>
        </p:nvSpPr>
        <p:spPr>
          <a:xfrm rot="19609143">
            <a:off x="7413588" y="5270724"/>
            <a:ext cx="1508041" cy="646331"/>
          </a:xfrm>
          <a:prstGeom prst="rect">
            <a:avLst/>
          </a:prstGeom>
          <a:noFill/>
        </p:spPr>
        <p:txBody>
          <a:bodyPr wrap="none" lIns="91440" tIns="45720" rIns="91440" bIns="45720">
            <a:spAutoFit/>
          </a:bodyPr>
          <a:lstStyle/>
          <a:p>
            <a:pPr algn="ctr"/>
            <a:r>
              <a:rPr lang="en-US" b="1" cap="none" spc="0" dirty="0" smtClean="0">
                <a:ln w="10541" cmpd="sng">
                  <a:solidFill>
                    <a:schemeClr val="accent1">
                      <a:shade val="88000"/>
                      <a:satMod val="110000"/>
                    </a:schemeClr>
                  </a:solidFill>
                  <a:prstDash val="solid"/>
                </a:ln>
                <a:solidFill>
                  <a:schemeClr val="accent1">
                    <a:lumMod val="40000"/>
                    <a:lumOff val="60000"/>
                  </a:schemeClr>
                </a:solidFill>
                <a:effectLst/>
              </a:rPr>
              <a:t>Rigid eating</a:t>
            </a:r>
          </a:p>
          <a:p>
            <a:pPr algn="ctr"/>
            <a:r>
              <a:rPr lang="en-US" b="1" dirty="0" smtClean="0">
                <a:ln w="10541" cmpd="sng">
                  <a:solidFill>
                    <a:schemeClr val="accent1">
                      <a:shade val="88000"/>
                      <a:satMod val="110000"/>
                    </a:schemeClr>
                  </a:solidFill>
                  <a:prstDash val="solid"/>
                </a:ln>
                <a:solidFill>
                  <a:schemeClr val="accent1">
                    <a:lumMod val="40000"/>
                    <a:lumOff val="60000"/>
                  </a:schemeClr>
                </a:solidFill>
              </a:rPr>
              <a:t>Obsessive</a:t>
            </a:r>
            <a:endParaRPr lang="en-US" b="1" cap="none" spc="0" dirty="0">
              <a:ln w="10541" cmpd="sng">
                <a:solidFill>
                  <a:schemeClr val="accent1">
                    <a:shade val="88000"/>
                    <a:satMod val="110000"/>
                  </a:schemeClr>
                </a:solidFill>
                <a:prstDash val="solid"/>
              </a:ln>
              <a:solidFill>
                <a:schemeClr val="accent1">
                  <a:lumMod val="40000"/>
                  <a:lumOff val="60000"/>
                </a:schemeClr>
              </a:solidFill>
              <a:effectLst/>
            </a:endParaRPr>
          </a:p>
        </p:txBody>
      </p:sp>
      <p:sp>
        <p:nvSpPr>
          <p:cNvPr id="8" name="Rectangle 7"/>
          <p:cNvSpPr/>
          <p:nvPr/>
        </p:nvSpPr>
        <p:spPr>
          <a:xfrm rot="19609143">
            <a:off x="5757154" y="4770017"/>
            <a:ext cx="2586991" cy="646331"/>
          </a:xfrm>
          <a:prstGeom prst="rect">
            <a:avLst/>
          </a:prstGeom>
          <a:noFill/>
        </p:spPr>
        <p:txBody>
          <a:bodyPr wrap="none" lIns="91440" tIns="45720" rIns="91440" bIns="45720">
            <a:spAutoFit/>
          </a:bodyPr>
          <a:lstStyle/>
          <a:p>
            <a:pPr algn="ctr"/>
            <a:r>
              <a:rPr lang="en-US" b="1" cap="none" spc="0" dirty="0" smtClean="0">
                <a:ln w="10541" cmpd="sng">
                  <a:solidFill>
                    <a:schemeClr val="accent1">
                      <a:shade val="88000"/>
                      <a:satMod val="110000"/>
                    </a:schemeClr>
                  </a:solidFill>
                  <a:prstDash val="solid"/>
                </a:ln>
                <a:solidFill>
                  <a:schemeClr val="accent1">
                    <a:lumMod val="40000"/>
                    <a:lumOff val="60000"/>
                  </a:schemeClr>
                </a:solidFill>
                <a:effectLst/>
              </a:rPr>
              <a:t>Mechanical eating</a:t>
            </a:r>
          </a:p>
          <a:p>
            <a:pPr algn="ctr"/>
            <a:r>
              <a:rPr lang="en-US" b="1" dirty="0" smtClean="0">
                <a:ln w="10541" cmpd="sng">
                  <a:solidFill>
                    <a:schemeClr val="accent1">
                      <a:shade val="88000"/>
                      <a:satMod val="110000"/>
                    </a:schemeClr>
                  </a:solidFill>
                  <a:prstDash val="solid"/>
                </a:ln>
                <a:solidFill>
                  <a:schemeClr val="accent1">
                    <a:lumMod val="40000"/>
                    <a:lumOff val="60000"/>
                  </a:schemeClr>
                </a:solidFill>
              </a:rPr>
              <a:t>Medical requirements</a:t>
            </a:r>
            <a:endParaRPr lang="en-US" b="1" cap="none" spc="0" dirty="0">
              <a:ln w="10541" cmpd="sng">
                <a:solidFill>
                  <a:schemeClr val="accent1">
                    <a:shade val="88000"/>
                    <a:satMod val="110000"/>
                  </a:schemeClr>
                </a:solidFill>
                <a:prstDash val="solid"/>
              </a:ln>
              <a:solidFill>
                <a:schemeClr val="accent1">
                  <a:lumMod val="40000"/>
                  <a:lumOff val="60000"/>
                </a:schemeClr>
              </a:solidFill>
              <a:effectLst/>
            </a:endParaRPr>
          </a:p>
        </p:txBody>
      </p:sp>
      <p:sp>
        <p:nvSpPr>
          <p:cNvPr id="9" name="Rectangle 8"/>
          <p:cNvSpPr/>
          <p:nvPr/>
        </p:nvSpPr>
        <p:spPr>
          <a:xfrm rot="19609143">
            <a:off x="3758882" y="5205088"/>
            <a:ext cx="1866665" cy="369332"/>
          </a:xfrm>
          <a:prstGeom prst="rect">
            <a:avLst/>
          </a:prstGeom>
          <a:noFill/>
        </p:spPr>
        <p:txBody>
          <a:bodyPr wrap="none" lIns="91440" tIns="45720" rIns="91440" bIns="45720">
            <a:spAutoFit/>
          </a:bodyPr>
          <a:lstStyle/>
          <a:p>
            <a:pPr algn="ctr"/>
            <a:r>
              <a:rPr lang="en-US" b="1" cap="none" spc="0" dirty="0" smtClean="0">
                <a:ln w="10541" cmpd="sng">
                  <a:solidFill>
                    <a:schemeClr val="accent1">
                      <a:shade val="88000"/>
                      <a:satMod val="110000"/>
                    </a:schemeClr>
                  </a:solidFill>
                  <a:prstDash val="solid"/>
                </a:ln>
                <a:solidFill>
                  <a:schemeClr val="accent1">
                    <a:lumMod val="40000"/>
                    <a:lumOff val="60000"/>
                  </a:schemeClr>
                </a:solidFill>
                <a:effectLst/>
              </a:rPr>
              <a:t>Intuitive eating</a:t>
            </a:r>
          </a:p>
        </p:txBody>
      </p:sp>
      <p:sp>
        <p:nvSpPr>
          <p:cNvPr id="10" name="Rectangle 9"/>
          <p:cNvSpPr/>
          <p:nvPr/>
        </p:nvSpPr>
        <p:spPr>
          <a:xfrm rot="19609143">
            <a:off x="2078500" y="4965926"/>
            <a:ext cx="1910588" cy="646331"/>
          </a:xfrm>
          <a:prstGeom prst="rect">
            <a:avLst/>
          </a:prstGeom>
          <a:noFill/>
        </p:spPr>
        <p:txBody>
          <a:bodyPr wrap="none" lIns="91440" tIns="45720" rIns="91440" bIns="45720">
            <a:spAutoFit/>
          </a:bodyPr>
          <a:lstStyle/>
          <a:p>
            <a:pPr algn="ctr"/>
            <a:r>
              <a:rPr lang="en-US" b="1" cap="none" spc="0" dirty="0" smtClean="0">
                <a:ln w="10541" cmpd="sng">
                  <a:solidFill>
                    <a:schemeClr val="accent1">
                      <a:shade val="88000"/>
                      <a:satMod val="110000"/>
                    </a:schemeClr>
                  </a:solidFill>
                  <a:prstDash val="solid"/>
                </a:ln>
                <a:solidFill>
                  <a:schemeClr val="accent1">
                    <a:lumMod val="40000"/>
                    <a:lumOff val="60000"/>
                  </a:schemeClr>
                </a:solidFill>
                <a:effectLst/>
              </a:rPr>
              <a:t>Mindless eating</a:t>
            </a:r>
          </a:p>
          <a:p>
            <a:pPr algn="ctr"/>
            <a:r>
              <a:rPr lang="en-US" b="1" dirty="0" smtClean="0">
                <a:ln w="10541" cmpd="sng">
                  <a:solidFill>
                    <a:schemeClr val="accent1">
                      <a:shade val="88000"/>
                      <a:satMod val="110000"/>
                    </a:schemeClr>
                  </a:solidFill>
                  <a:prstDash val="solid"/>
                </a:ln>
                <a:solidFill>
                  <a:schemeClr val="accent1">
                    <a:lumMod val="40000"/>
                    <a:lumOff val="60000"/>
                  </a:schemeClr>
                </a:solidFill>
              </a:rPr>
              <a:t>Holiday eating</a:t>
            </a:r>
            <a:endParaRPr lang="en-US" b="1" cap="none" spc="0" dirty="0">
              <a:ln w="10541" cmpd="sng">
                <a:solidFill>
                  <a:schemeClr val="accent1">
                    <a:shade val="88000"/>
                    <a:satMod val="110000"/>
                  </a:schemeClr>
                </a:solidFill>
                <a:prstDash val="solid"/>
              </a:ln>
              <a:solidFill>
                <a:schemeClr val="accent1">
                  <a:lumMod val="40000"/>
                  <a:lumOff val="60000"/>
                </a:schemeClr>
              </a:solidFill>
              <a:effectLst/>
            </a:endParaRPr>
          </a:p>
        </p:txBody>
      </p:sp>
      <p:sp>
        <p:nvSpPr>
          <p:cNvPr id="11" name="Diamond 10"/>
          <p:cNvSpPr/>
          <p:nvPr/>
        </p:nvSpPr>
        <p:spPr>
          <a:xfrm>
            <a:off x="2438400" y="6019800"/>
            <a:ext cx="76200" cy="1524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Diamond 11"/>
          <p:cNvSpPr/>
          <p:nvPr/>
        </p:nvSpPr>
        <p:spPr>
          <a:xfrm>
            <a:off x="3962400" y="6019800"/>
            <a:ext cx="76200" cy="1524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iamond 12"/>
          <p:cNvSpPr/>
          <p:nvPr/>
        </p:nvSpPr>
        <p:spPr>
          <a:xfrm>
            <a:off x="6172200" y="6019800"/>
            <a:ext cx="76200" cy="1524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4000" dirty="0" smtClean="0"/>
              <a:t>Psychology of Eating</a:t>
            </a:r>
            <a:endParaRPr lang="en-US" sz="4000" dirty="0"/>
          </a:p>
        </p:txBody>
      </p:sp>
      <p:sp>
        <p:nvSpPr>
          <p:cNvPr id="3" name="Content Placeholder 2"/>
          <p:cNvSpPr>
            <a:spLocks noGrp="1"/>
          </p:cNvSpPr>
          <p:nvPr>
            <p:ph idx="1"/>
          </p:nvPr>
        </p:nvSpPr>
        <p:spPr>
          <a:xfrm>
            <a:off x="457200" y="1752600"/>
            <a:ext cx="8229600" cy="4572000"/>
          </a:xfrm>
        </p:spPr>
        <p:txBody>
          <a:bodyPr>
            <a:normAutofit fontScale="92500"/>
          </a:bodyPr>
          <a:lstStyle/>
          <a:p>
            <a:pPr>
              <a:lnSpc>
                <a:spcPct val="150000"/>
              </a:lnSpc>
              <a:buFont typeface="Wingdings" pitchFamily="2" charset="2"/>
              <a:buChar char="Ø"/>
            </a:pPr>
            <a:r>
              <a:rPr lang="en-US" sz="2800" dirty="0" smtClean="0"/>
              <a:t>Emerging field</a:t>
            </a:r>
          </a:p>
          <a:p>
            <a:pPr>
              <a:lnSpc>
                <a:spcPct val="150000"/>
              </a:lnSpc>
              <a:buFont typeface="Wingdings" pitchFamily="2" charset="2"/>
              <a:buChar char="Ø"/>
            </a:pPr>
            <a:r>
              <a:rPr lang="en-US" sz="2800" dirty="0" smtClean="0"/>
              <a:t>Institute for Psychology of Eating - </a:t>
            </a:r>
            <a:r>
              <a:rPr lang="en-US" sz="2800" dirty="0" smtClean="0">
                <a:hlinkClick r:id="rId2"/>
              </a:rPr>
              <a:t>http://psychologyofeating.com/</a:t>
            </a:r>
            <a:endParaRPr lang="en-US" sz="2800" dirty="0" smtClean="0"/>
          </a:p>
          <a:p>
            <a:pPr>
              <a:lnSpc>
                <a:spcPct val="150000"/>
              </a:lnSpc>
              <a:buFont typeface="Wingdings" pitchFamily="2" charset="2"/>
              <a:buChar char="Ø"/>
            </a:pPr>
            <a:r>
              <a:rPr lang="en-US" sz="2800" dirty="0" smtClean="0"/>
              <a:t>Recent online conference – recorded versions available for purchase: </a:t>
            </a:r>
            <a:r>
              <a:rPr lang="en-US" sz="2800" dirty="0" smtClean="0">
                <a:hlinkClick r:id="rId3"/>
              </a:rPr>
              <a:t>http://www.entheos.com/Eating-Psychology/entheos</a:t>
            </a:r>
            <a:endParaRPr lang="en-US" sz="2800" dirty="0" smtClean="0"/>
          </a:p>
          <a:p>
            <a:pPr>
              <a:lnSpc>
                <a:spcPct val="150000"/>
              </a:lnSpc>
              <a:buFont typeface="Wingdings" pitchFamily="2" charset="2"/>
              <a:buChar char="Ø"/>
            </a:pPr>
            <a:r>
              <a:rPr lang="en-US" sz="2800" dirty="0" smtClean="0"/>
              <a:t>New way of working with obesity?</a:t>
            </a: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000" dirty="0" smtClean="0"/>
              <a:t>Treatment issues – cognitive impact</a:t>
            </a:r>
            <a:endParaRPr lang="en-US" sz="4000"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Studies showing that increases in adiposity (body fat %) are associated with decreases in executive function and attention/focus (</a:t>
            </a:r>
            <a:r>
              <a:rPr lang="en-US" dirty="0" err="1" smtClean="0"/>
              <a:t>Willeumier</a:t>
            </a:r>
            <a:r>
              <a:rPr lang="en-US" dirty="0" smtClean="0"/>
              <a:t> et. al. 2011)</a:t>
            </a:r>
          </a:p>
          <a:p>
            <a:pPr>
              <a:buFont typeface="Wingdings" pitchFamily="2" charset="2"/>
              <a:buChar char="Ø"/>
            </a:pPr>
            <a:r>
              <a:rPr lang="en-US" dirty="0" smtClean="0"/>
              <a:t>Combine this with fatigue/decreased energy and psychosocial issues</a:t>
            </a:r>
          </a:p>
          <a:p>
            <a:pPr algn="ctr">
              <a:buNone/>
            </a:pPr>
            <a:r>
              <a:rPr lang="en-US" dirty="0" smtClean="0"/>
              <a:t>=</a:t>
            </a:r>
          </a:p>
          <a:p>
            <a:pPr algn="ctr">
              <a:buNone/>
            </a:pPr>
            <a:r>
              <a:rPr lang="en-US" dirty="0" smtClean="0"/>
              <a:t>Depression</a:t>
            </a:r>
          </a:p>
          <a:p>
            <a:pPr algn="ctr">
              <a:buNone/>
            </a:pPr>
            <a:r>
              <a:rPr lang="en-US" dirty="0" smtClean="0"/>
              <a:t>Lack of motivation</a:t>
            </a:r>
          </a:p>
          <a:p>
            <a:pPr algn="ctr">
              <a:buNone/>
            </a:pPr>
            <a:r>
              <a:rPr lang="en-US" dirty="0" smtClean="0"/>
              <a:t>Dissociation</a:t>
            </a:r>
          </a:p>
          <a:p>
            <a:pPr algn="ctr">
              <a:buNone/>
            </a:pPr>
            <a:r>
              <a:rPr lang="en-US" dirty="0" smtClean="0"/>
              <a:t>Helplessness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Treatment issues – physical impact</a:t>
            </a:r>
            <a:endParaRPr lang="en-US" sz="4000"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smtClean="0"/>
              <a:t>Being overweight increases likelihood of sleep apnea</a:t>
            </a:r>
          </a:p>
          <a:p>
            <a:pPr>
              <a:buFont typeface="Wingdings" pitchFamily="2" charset="2"/>
              <a:buChar char="Ø"/>
            </a:pPr>
            <a:r>
              <a:rPr lang="en-US" dirty="0" smtClean="0"/>
              <a:t>Many obese people report sleep problems</a:t>
            </a:r>
          </a:p>
          <a:p>
            <a:pPr>
              <a:buFont typeface="Wingdings" pitchFamily="2" charset="2"/>
              <a:buChar char="Ø"/>
            </a:pPr>
            <a:r>
              <a:rPr lang="en-US" dirty="0" smtClean="0"/>
              <a:t>Lack of sleep most likely contributes to retention of body fat</a:t>
            </a:r>
          </a:p>
          <a:p>
            <a:pPr>
              <a:buFont typeface="Wingdings" pitchFamily="2" charset="2"/>
              <a:buChar char="Ø"/>
            </a:pPr>
            <a:r>
              <a:rPr lang="en-US" dirty="0" smtClean="0"/>
              <a:t>Shame of being overweight leads to constant stress</a:t>
            </a:r>
          </a:p>
          <a:p>
            <a:pPr>
              <a:buFont typeface="Wingdings" pitchFamily="2" charset="2"/>
              <a:buChar char="Ø"/>
            </a:pPr>
            <a:r>
              <a:rPr lang="en-US" dirty="0" smtClean="0"/>
              <a:t>Constant stress results in chronic elevated levels of stress hormones, particularly </a:t>
            </a:r>
            <a:r>
              <a:rPr lang="en-US" dirty="0" err="1" smtClean="0"/>
              <a:t>cortisol</a:t>
            </a:r>
            <a:r>
              <a:rPr lang="en-US" dirty="0" smtClean="0"/>
              <a:t>. </a:t>
            </a:r>
          </a:p>
          <a:p>
            <a:pPr>
              <a:buFont typeface="Wingdings" pitchFamily="2" charset="2"/>
              <a:buChar char="Ø"/>
            </a:pPr>
            <a:r>
              <a:rPr lang="en-US" dirty="0" err="1" smtClean="0"/>
              <a:t>Cortisol</a:t>
            </a:r>
            <a:r>
              <a:rPr lang="en-US" dirty="0" smtClean="0"/>
              <a:t> is linked to retention of body fat.</a:t>
            </a:r>
          </a:p>
          <a:p>
            <a:pPr algn="ctr">
              <a:buNone/>
            </a:pPr>
            <a:r>
              <a:rPr lang="en-US" dirty="0" smtClean="0"/>
              <a:t>=</a:t>
            </a:r>
          </a:p>
          <a:p>
            <a:pPr algn="ctr">
              <a:buNone/>
            </a:pPr>
            <a:r>
              <a:rPr lang="en-US" dirty="0" smtClean="0"/>
              <a:t>Treatment must include self-care and anxiety management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Treatment issues – </a:t>
            </a:r>
            <a:br>
              <a:rPr lang="en-US" sz="4000" dirty="0" smtClean="0"/>
            </a:br>
            <a:r>
              <a:rPr lang="en-US" sz="4000" dirty="0" smtClean="0"/>
              <a:t>emotional impact</a:t>
            </a:r>
            <a:endParaRPr lang="en-US" sz="4000" dirty="0"/>
          </a:p>
        </p:txBody>
      </p:sp>
      <p:sp>
        <p:nvSpPr>
          <p:cNvPr id="3" name="Content Placeholder 2"/>
          <p:cNvSpPr>
            <a:spLocks noGrp="1"/>
          </p:cNvSpPr>
          <p:nvPr>
            <p:ph idx="1"/>
          </p:nvPr>
        </p:nvSpPr>
        <p:spPr>
          <a:xfrm>
            <a:off x="457200" y="1935480"/>
            <a:ext cx="4191000" cy="4389120"/>
          </a:xfrm>
        </p:spPr>
        <p:txBody>
          <a:bodyPr>
            <a:normAutofit/>
          </a:bodyPr>
          <a:lstStyle/>
          <a:p>
            <a:pPr>
              <a:buFont typeface="Wingdings" pitchFamily="2" charset="2"/>
              <a:buChar char="Ø"/>
            </a:pPr>
            <a:r>
              <a:rPr lang="en-US" dirty="0" smtClean="0"/>
              <a:t>Everything we’ve talked about so far</a:t>
            </a:r>
          </a:p>
          <a:p>
            <a:pPr>
              <a:buFont typeface="Wingdings" pitchFamily="2" charset="2"/>
              <a:buChar char="Ø"/>
            </a:pPr>
            <a:r>
              <a:rPr lang="en-US" dirty="0" smtClean="0"/>
              <a:t>Affect blocking – stuffing emotions with food (article by Smith 2011)</a:t>
            </a:r>
          </a:p>
          <a:p>
            <a:pPr>
              <a:buFont typeface="Wingdings" pitchFamily="2" charset="2"/>
              <a:buChar char="Ø"/>
            </a:pPr>
            <a:r>
              <a:rPr lang="en-US" dirty="0" smtClean="0"/>
              <a:t>Damage from diet trauma will need to be acknowledged and treated</a:t>
            </a:r>
          </a:p>
        </p:txBody>
      </p:sp>
      <p:pic>
        <p:nvPicPr>
          <p:cNvPr id="1026" name="Picture 2" descr="Drawing a"/>
          <p:cNvPicPr>
            <a:picLocks noChangeAspect="1" noChangeArrowheads="1"/>
          </p:cNvPicPr>
          <p:nvPr/>
        </p:nvPicPr>
        <p:blipFill>
          <a:blip r:embed="rId2" cstate="print"/>
          <a:srcRect/>
          <a:stretch>
            <a:fillRect/>
          </a:stretch>
        </p:blipFill>
        <p:spPr bwMode="auto">
          <a:xfrm>
            <a:off x="4752094" y="1219200"/>
            <a:ext cx="4004811" cy="52673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theories/modalities</a:t>
            </a:r>
            <a:endParaRPr lang="en-US" dirty="0"/>
          </a:p>
        </p:txBody>
      </p:sp>
      <p:sp>
        <p:nvSpPr>
          <p:cNvPr id="3" name="Content Placeholder 2"/>
          <p:cNvSpPr>
            <a:spLocks noGrp="1"/>
          </p:cNvSpPr>
          <p:nvPr>
            <p:ph idx="1"/>
          </p:nvPr>
        </p:nvSpPr>
        <p:spPr>
          <a:xfrm>
            <a:off x="457200" y="1935480"/>
            <a:ext cx="6324600" cy="4389120"/>
          </a:xfrm>
        </p:spPr>
        <p:txBody>
          <a:bodyPr numCol="2">
            <a:normAutofit fontScale="70000" lnSpcReduction="20000"/>
          </a:bodyPr>
          <a:lstStyle/>
          <a:p>
            <a:pPr>
              <a:lnSpc>
                <a:spcPct val="200000"/>
              </a:lnSpc>
              <a:buFont typeface="Wingdings" pitchFamily="2" charset="2"/>
              <a:buChar char="Ø"/>
            </a:pPr>
            <a:r>
              <a:rPr lang="en-US" dirty="0" smtClean="0"/>
              <a:t>CBT/DBT</a:t>
            </a:r>
          </a:p>
          <a:p>
            <a:pPr>
              <a:lnSpc>
                <a:spcPct val="200000"/>
              </a:lnSpc>
              <a:buFont typeface="Wingdings" pitchFamily="2" charset="2"/>
              <a:buChar char="Ø"/>
            </a:pPr>
            <a:r>
              <a:rPr lang="en-US" dirty="0" smtClean="0"/>
              <a:t>Person-centered</a:t>
            </a:r>
          </a:p>
          <a:p>
            <a:pPr>
              <a:lnSpc>
                <a:spcPct val="200000"/>
              </a:lnSpc>
              <a:buFont typeface="Wingdings" pitchFamily="2" charset="2"/>
              <a:buChar char="Ø"/>
            </a:pPr>
            <a:r>
              <a:rPr lang="en-US" dirty="0" smtClean="0"/>
              <a:t>Somatic</a:t>
            </a:r>
          </a:p>
          <a:p>
            <a:pPr>
              <a:lnSpc>
                <a:spcPct val="200000"/>
              </a:lnSpc>
              <a:buFont typeface="Wingdings" pitchFamily="2" charset="2"/>
              <a:buChar char="Ø"/>
            </a:pPr>
            <a:r>
              <a:rPr lang="en-US" dirty="0" smtClean="0"/>
              <a:t>EMDR</a:t>
            </a:r>
          </a:p>
          <a:p>
            <a:pPr>
              <a:lnSpc>
                <a:spcPct val="200000"/>
              </a:lnSpc>
              <a:buFont typeface="Wingdings" pitchFamily="2" charset="2"/>
              <a:buChar char="Ø"/>
            </a:pPr>
            <a:r>
              <a:rPr lang="en-US" dirty="0" smtClean="0"/>
              <a:t>Movement therapy</a:t>
            </a:r>
          </a:p>
          <a:p>
            <a:pPr>
              <a:lnSpc>
                <a:spcPct val="200000"/>
              </a:lnSpc>
              <a:buFont typeface="Wingdings" pitchFamily="2" charset="2"/>
              <a:buChar char="Ø"/>
            </a:pPr>
            <a:r>
              <a:rPr lang="en-US" dirty="0" err="1" smtClean="0"/>
              <a:t>Psychoeducation</a:t>
            </a:r>
            <a:endParaRPr lang="en-US" dirty="0" smtClean="0"/>
          </a:p>
          <a:p>
            <a:pPr>
              <a:lnSpc>
                <a:spcPct val="200000"/>
              </a:lnSpc>
              <a:buFont typeface="Wingdings" pitchFamily="2" charset="2"/>
              <a:buChar char="Ø"/>
            </a:pPr>
            <a:r>
              <a:rPr lang="en-US" dirty="0" smtClean="0"/>
              <a:t>Psychodynamic</a:t>
            </a:r>
          </a:p>
          <a:p>
            <a:pPr>
              <a:lnSpc>
                <a:spcPct val="200000"/>
              </a:lnSpc>
              <a:buFont typeface="Wingdings" pitchFamily="2" charset="2"/>
              <a:buChar char="Ø"/>
            </a:pPr>
            <a:r>
              <a:rPr lang="en-US" dirty="0" smtClean="0"/>
              <a:t>Body image therapy</a:t>
            </a:r>
          </a:p>
          <a:p>
            <a:pPr>
              <a:lnSpc>
                <a:spcPct val="200000"/>
              </a:lnSpc>
              <a:buFont typeface="Wingdings" pitchFamily="2" charset="2"/>
              <a:buChar char="Ø"/>
            </a:pPr>
            <a:r>
              <a:rPr lang="en-US" dirty="0" err="1" smtClean="0"/>
              <a:t>Bibliotherapy</a:t>
            </a:r>
            <a:endParaRPr lang="en-US" dirty="0" smtClean="0"/>
          </a:p>
          <a:p>
            <a:pPr>
              <a:lnSpc>
                <a:spcPct val="200000"/>
              </a:lnSpc>
              <a:buFont typeface="Wingdings" pitchFamily="2" charset="2"/>
              <a:buChar char="Ø"/>
            </a:pPr>
            <a:r>
              <a:rPr lang="en-US" dirty="0" smtClean="0"/>
              <a:t>Movie therapy</a:t>
            </a:r>
          </a:p>
          <a:p>
            <a:pPr>
              <a:lnSpc>
                <a:spcPct val="200000"/>
              </a:lnSpc>
              <a:buFont typeface="Wingdings" pitchFamily="2" charset="2"/>
              <a:buChar char="Ø"/>
            </a:pPr>
            <a:r>
              <a:rPr lang="en-US" dirty="0" smtClean="0"/>
              <a:t>Drama therapy</a:t>
            </a:r>
          </a:p>
          <a:p>
            <a:pPr>
              <a:lnSpc>
                <a:spcPct val="200000"/>
              </a:lnSpc>
              <a:buFont typeface="Wingdings" pitchFamily="2" charset="2"/>
              <a:buChar char="Ø"/>
            </a:pPr>
            <a:r>
              <a:rPr lang="en-US" dirty="0" smtClean="0"/>
              <a:t>Art therapy</a:t>
            </a:r>
          </a:p>
          <a:p>
            <a:pPr>
              <a:lnSpc>
                <a:spcPct val="200000"/>
              </a:lnSpc>
              <a:buFont typeface="Wingdings" pitchFamily="2" charset="2"/>
              <a:buChar char="Ø"/>
            </a:pPr>
            <a:r>
              <a:rPr lang="en-US" dirty="0" smtClean="0"/>
              <a:t>Family therapy</a:t>
            </a:r>
          </a:p>
          <a:p>
            <a:pPr>
              <a:lnSpc>
                <a:spcPct val="200000"/>
              </a:lnSpc>
              <a:buFont typeface="Wingdings" pitchFamily="2" charset="2"/>
              <a:buChar char="Ø"/>
            </a:pPr>
            <a:r>
              <a:rPr lang="en-US" dirty="0" smtClean="0"/>
              <a:t>Group therapy</a:t>
            </a:r>
          </a:p>
          <a:p>
            <a:pPr>
              <a:lnSpc>
                <a:spcPct val="200000"/>
              </a:lnSpc>
              <a:buFont typeface="Wingdings" pitchFamily="2" charset="2"/>
              <a:buChar char="Ø"/>
            </a:pPr>
            <a:r>
              <a:rPr lang="en-US" dirty="0" smtClean="0"/>
              <a:t>Websites</a:t>
            </a:r>
            <a:endParaRPr lang="en-US" dirty="0"/>
          </a:p>
        </p:txBody>
      </p:sp>
      <p:pic>
        <p:nvPicPr>
          <p:cNvPr id="4" name="Picture 3" descr="pathway.jpg"/>
          <p:cNvPicPr>
            <a:picLocks noChangeAspect="1"/>
          </p:cNvPicPr>
          <p:nvPr/>
        </p:nvPicPr>
        <p:blipFill>
          <a:blip r:embed="rId3" cstate="print"/>
          <a:stretch>
            <a:fillRect/>
          </a:stretch>
        </p:blipFill>
        <p:spPr>
          <a:xfrm>
            <a:off x="6172200" y="1981200"/>
            <a:ext cx="2762250" cy="414337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1905000" cy="4114800"/>
          </a:xfrm>
        </p:spPr>
        <p:txBody>
          <a:bodyPr anchor="ctr" anchorCtr="0">
            <a:normAutofit/>
          </a:bodyPr>
          <a:lstStyle/>
          <a:p>
            <a:r>
              <a:rPr lang="en-US" sz="3200" dirty="0" smtClean="0"/>
              <a:t>Treatment model – </a:t>
            </a:r>
            <a:br>
              <a:rPr lang="en-US" sz="3200" dirty="0" smtClean="0"/>
            </a:br>
            <a:r>
              <a:rPr lang="en-US" sz="3200" dirty="0" err="1" smtClean="0"/>
              <a:t>Boadella’s</a:t>
            </a:r>
            <a:r>
              <a:rPr lang="en-US" sz="3200" dirty="0" smtClean="0"/>
              <a:t> Life Fields</a:t>
            </a:r>
            <a:endParaRPr lang="en-US" sz="3200" dirty="0"/>
          </a:p>
        </p:txBody>
      </p:sp>
      <p:pic>
        <p:nvPicPr>
          <p:cNvPr id="35" name="Picture 34" descr="life fields.gif"/>
          <p:cNvPicPr>
            <a:picLocks noChangeAspect="1"/>
          </p:cNvPicPr>
          <p:nvPr/>
        </p:nvPicPr>
        <p:blipFill>
          <a:blip r:embed="rId3" cstate="print"/>
          <a:stretch>
            <a:fillRect/>
          </a:stretch>
        </p:blipFill>
        <p:spPr>
          <a:xfrm>
            <a:off x="2286000" y="1219200"/>
            <a:ext cx="6705600" cy="5082138"/>
          </a:xfrm>
          <a:prstGeom prst="rect">
            <a:avLst/>
          </a:prstGeom>
          <a:solidFill>
            <a:srgbClr val="DCDEE4"/>
          </a:solidFill>
          <a:ln>
            <a:solidFill>
              <a:srgbClr val="7030A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for this class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How class came to be…</a:t>
            </a:r>
          </a:p>
          <a:p>
            <a:pPr>
              <a:buFont typeface="Wingdings" pitchFamily="2" charset="2"/>
              <a:buChar char="Ø"/>
            </a:pPr>
            <a:r>
              <a:rPr lang="en-US" dirty="0" smtClean="0"/>
              <a:t>Present the concept that obesity is a symptom of underlying pathology, which changes the focus of treatment</a:t>
            </a:r>
          </a:p>
          <a:p>
            <a:pPr>
              <a:buFont typeface="Wingdings" pitchFamily="2" charset="2"/>
              <a:buChar char="Ø"/>
            </a:pPr>
            <a:r>
              <a:rPr lang="en-US" dirty="0" smtClean="0"/>
              <a:t>Treatment planning depends on what the underlying issues are</a:t>
            </a:r>
          </a:p>
          <a:p>
            <a:pPr>
              <a:buFont typeface="Wingdings" pitchFamily="2" charset="2"/>
              <a:buChar char="Ø"/>
            </a:pPr>
            <a:r>
              <a:rPr lang="en-US" dirty="0" smtClean="0"/>
              <a:t>Key concept - many people who are obese dissociate around eating, body image, and weight/size</a:t>
            </a:r>
          </a:p>
          <a:p>
            <a:pPr>
              <a:buFont typeface="Wingdings" pitchFamily="2" charset="2"/>
              <a:buChar char="Ø"/>
            </a:pPr>
            <a:r>
              <a:rPr lang="en-US" dirty="0" smtClean="0"/>
              <a:t>CBT and surgery will not work in the long-term if the underlying issues are not resolved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noAutofit/>
          </a:bodyPr>
          <a:lstStyle/>
          <a:p>
            <a:r>
              <a:rPr lang="en-US" sz="3600" dirty="0" smtClean="0"/>
              <a:t>Treatment model – Caldwell’s Addictions</a:t>
            </a:r>
            <a:endParaRPr lang="en-US" sz="3600" dirty="0"/>
          </a:p>
        </p:txBody>
      </p:sp>
      <p:sp>
        <p:nvSpPr>
          <p:cNvPr id="6" name="Content Placeholder 5"/>
          <p:cNvSpPr>
            <a:spLocks noGrp="1"/>
          </p:cNvSpPr>
          <p:nvPr>
            <p:ph idx="1"/>
          </p:nvPr>
        </p:nvSpPr>
        <p:spPr>
          <a:xfrm>
            <a:off x="457200" y="1935480"/>
            <a:ext cx="8229600" cy="1493520"/>
          </a:xfrm>
          <a:noFill/>
          <a:ln>
            <a:solidFill>
              <a:srgbClr val="7030A0"/>
            </a:solidFill>
          </a:ln>
        </p:spPr>
        <p:txBody>
          <a:bodyPr>
            <a:normAutofit fontScale="92500" lnSpcReduction="10000"/>
          </a:bodyPr>
          <a:lstStyle/>
          <a:p>
            <a:pPr>
              <a:buNone/>
            </a:pPr>
            <a:r>
              <a:rPr lang="en-US" i="1" dirty="0" smtClean="0"/>
              <a:t>“The only way out of addiction is through it; through the feelings, through the sensations, through the old limits, further into the body that is our home.” </a:t>
            </a:r>
            <a:r>
              <a:rPr lang="en-US" dirty="0" smtClean="0"/>
              <a:t>(Caldwell, 1996) From Getting Our Bodies Back</a:t>
            </a:r>
          </a:p>
          <a:p>
            <a:pPr>
              <a:buNone/>
            </a:pPr>
            <a:endParaRPr lang="en-US" dirty="0"/>
          </a:p>
        </p:txBody>
      </p:sp>
      <p:sp>
        <p:nvSpPr>
          <p:cNvPr id="7" name="TextBox 6"/>
          <p:cNvSpPr txBox="1"/>
          <p:nvPr/>
        </p:nvSpPr>
        <p:spPr>
          <a:xfrm>
            <a:off x="457200" y="4191000"/>
            <a:ext cx="3657600" cy="1938992"/>
          </a:xfrm>
          <a:prstGeom prst="rect">
            <a:avLst/>
          </a:prstGeom>
          <a:noFill/>
        </p:spPr>
        <p:txBody>
          <a:bodyPr wrap="square" rtlCol="0">
            <a:spAutoFit/>
          </a:bodyPr>
          <a:lstStyle/>
          <a:p>
            <a:r>
              <a:rPr lang="en-US" sz="2000" dirty="0" smtClean="0"/>
              <a:t>Addiction – </a:t>
            </a:r>
            <a:r>
              <a:rPr lang="en-US" sz="2000" i="1" dirty="0" smtClean="0"/>
              <a:t>“an act of poisoning a body we have come to hate because it is in our bodies that we experience pain, particularly the pain of need deprivation”</a:t>
            </a:r>
            <a:r>
              <a:rPr lang="en-US" sz="2000" dirty="0" smtClean="0"/>
              <a:t> (Caldwell, 1996)</a:t>
            </a:r>
            <a:endParaRPr lang="en-US" sz="2000" dirty="0"/>
          </a:p>
        </p:txBody>
      </p:sp>
      <p:sp>
        <p:nvSpPr>
          <p:cNvPr id="9" name="Title 4"/>
          <p:cNvSpPr txBox="1">
            <a:spLocks/>
          </p:cNvSpPr>
          <p:nvPr/>
        </p:nvSpPr>
        <p:spPr>
          <a:xfrm>
            <a:off x="3962400" y="3505200"/>
            <a:ext cx="5181600" cy="4572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sng" strike="noStrike" kern="1200" cap="none" spc="0" normalizeH="0" baseline="0" noProof="0" dirty="0" smtClean="0">
                <a:ln>
                  <a:noFill/>
                </a:ln>
                <a:solidFill>
                  <a:schemeClr val="tx2"/>
                </a:solidFill>
                <a:effectLst/>
                <a:uLnTx/>
                <a:uFillTx/>
                <a:latin typeface="+mj-lt"/>
                <a:ea typeface="+mj-ea"/>
                <a:cs typeface="+mj-cs"/>
              </a:rPr>
              <a:t>Caldwell’s Moving Cycle</a:t>
            </a:r>
            <a:endParaRPr kumimoji="0" lang="en-US" sz="2400" b="0" i="0" u="sng" strike="noStrike" kern="1200" cap="none" spc="0" normalizeH="0" baseline="0" noProof="0" dirty="0">
              <a:ln>
                <a:noFill/>
              </a:ln>
              <a:solidFill>
                <a:schemeClr val="tx2"/>
              </a:solidFill>
              <a:effectLst/>
              <a:uLnTx/>
              <a:uFillTx/>
              <a:latin typeface="+mj-lt"/>
              <a:ea typeface="+mj-ea"/>
              <a:cs typeface="+mj-cs"/>
            </a:endParaRPr>
          </a:p>
        </p:txBody>
      </p:sp>
      <p:pic>
        <p:nvPicPr>
          <p:cNvPr id="11" name="Picture 2" descr="~AUT0003"/>
          <p:cNvPicPr>
            <a:picLocks noChangeAspect="1" noChangeArrowheads="1"/>
          </p:cNvPicPr>
          <p:nvPr/>
        </p:nvPicPr>
        <p:blipFill>
          <a:blip r:embed="rId3" cstate="print"/>
          <a:srcRect/>
          <a:stretch>
            <a:fillRect/>
          </a:stretch>
        </p:blipFill>
        <p:spPr bwMode="auto">
          <a:xfrm>
            <a:off x="4572000" y="4127413"/>
            <a:ext cx="3962400" cy="2532277"/>
          </a:xfrm>
          <a:prstGeom prst="rect">
            <a:avLst/>
          </a:prstGeom>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000" dirty="0" smtClean="0"/>
              <a:t>Practical considerations for treatment</a:t>
            </a:r>
            <a:endParaRPr lang="en-US" sz="4000" dirty="0"/>
          </a:p>
        </p:txBody>
      </p:sp>
      <p:sp>
        <p:nvSpPr>
          <p:cNvPr id="3" name="Content Placeholder 2"/>
          <p:cNvSpPr>
            <a:spLocks noGrp="1"/>
          </p:cNvSpPr>
          <p:nvPr>
            <p:ph idx="1"/>
          </p:nvPr>
        </p:nvSpPr>
        <p:spPr>
          <a:xfrm>
            <a:off x="3886200" y="1676400"/>
            <a:ext cx="5029200" cy="4953000"/>
          </a:xfrm>
        </p:spPr>
        <p:txBody>
          <a:bodyPr>
            <a:noAutofit/>
          </a:bodyPr>
          <a:lstStyle/>
          <a:p>
            <a:pPr>
              <a:buFont typeface="Wingdings" pitchFamily="2" charset="2"/>
              <a:buChar char="Ø"/>
            </a:pPr>
            <a:r>
              <a:rPr lang="en-US" sz="2000" dirty="0" smtClean="0"/>
              <a:t>Accessibility – stairs, bathrooms, handicap parking</a:t>
            </a:r>
          </a:p>
          <a:p>
            <a:pPr>
              <a:buFont typeface="Wingdings" pitchFamily="2" charset="2"/>
              <a:buChar char="Ø"/>
            </a:pPr>
            <a:r>
              <a:rPr lang="en-US" sz="2000" dirty="0" smtClean="0"/>
              <a:t>Furniture size – able to accommodate larger sizes and sturdy enough to stand up to larger amounts of weight</a:t>
            </a:r>
          </a:p>
          <a:p>
            <a:pPr>
              <a:buFont typeface="Wingdings" pitchFamily="2" charset="2"/>
              <a:buChar char="Ø"/>
            </a:pPr>
            <a:r>
              <a:rPr lang="en-US" sz="2000" dirty="0" smtClean="0"/>
              <a:t>Waiting room - traditional waiting room chairs are often too small; clients may be very self-conscious with other people waiting</a:t>
            </a:r>
          </a:p>
          <a:p>
            <a:pPr>
              <a:buFont typeface="Wingdings" pitchFamily="2" charset="2"/>
              <a:buChar char="Ø"/>
            </a:pPr>
            <a:r>
              <a:rPr lang="en-US" sz="2000" dirty="0" smtClean="0"/>
              <a:t>CPR certification – obese clients often have significant health problems</a:t>
            </a:r>
          </a:p>
          <a:p>
            <a:pPr>
              <a:buFont typeface="Wingdings" pitchFamily="2" charset="2"/>
              <a:buChar char="Ø"/>
            </a:pPr>
            <a:r>
              <a:rPr lang="en-US" sz="2000" dirty="0" smtClean="0"/>
              <a:t>Don’t recommend things client isn’t able to do – most yoga classes</a:t>
            </a:r>
          </a:p>
          <a:p>
            <a:pPr>
              <a:buFont typeface="Wingdings" pitchFamily="2" charset="2"/>
              <a:buChar char="Ø"/>
            </a:pPr>
            <a:r>
              <a:rPr lang="en-US" sz="2000" dirty="0" smtClean="0"/>
              <a:t>Don’t refer to things you’ve not vetted</a:t>
            </a:r>
            <a:endParaRPr lang="en-US" sz="2000" dirty="0"/>
          </a:p>
        </p:txBody>
      </p:sp>
      <p:pic>
        <p:nvPicPr>
          <p:cNvPr id="4" name="Picture 3" descr="yoga 01.jpg"/>
          <p:cNvPicPr>
            <a:picLocks noChangeAspect="1"/>
          </p:cNvPicPr>
          <p:nvPr/>
        </p:nvPicPr>
        <p:blipFill>
          <a:blip r:embed="rId2" cstate="print"/>
          <a:stretch>
            <a:fillRect/>
          </a:stretch>
        </p:blipFill>
        <p:spPr>
          <a:xfrm>
            <a:off x="762000" y="2209800"/>
            <a:ext cx="2641600" cy="39624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Treating resistance</a:t>
            </a:r>
            <a:endParaRPr lang="en-US" dirty="0"/>
          </a:p>
        </p:txBody>
      </p:sp>
      <p:sp>
        <p:nvSpPr>
          <p:cNvPr id="3" name="Content Placeholder 2"/>
          <p:cNvSpPr>
            <a:spLocks noGrp="1"/>
          </p:cNvSpPr>
          <p:nvPr>
            <p:ph idx="1"/>
          </p:nvPr>
        </p:nvSpPr>
        <p:spPr>
          <a:xfrm>
            <a:off x="457200" y="1935480"/>
            <a:ext cx="8229600" cy="4617720"/>
          </a:xfrm>
        </p:spPr>
        <p:txBody>
          <a:bodyPr/>
          <a:lstStyle/>
          <a:p>
            <a:pPr>
              <a:buNone/>
            </a:pPr>
            <a:r>
              <a:rPr lang="en-US" dirty="0" smtClean="0"/>
              <a:t>“</a:t>
            </a:r>
            <a:r>
              <a:rPr lang="en-US" sz="2800" dirty="0" smtClean="0"/>
              <a:t>According to common sense, there are only two possibilities; either we do not know what to do, or we know what to do and do it. Any real therapist knows that there is a third possibility – knowing what one should do, but being incapable of doing it. Here is where most of the time in psychotherapy is spent, finding out why it is that the patient cannot do what he believes makes sense.” (</a:t>
            </a:r>
            <a:r>
              <a:rPr lang="en-US" sz="2800" dirty="0" err="1" smtClean="0"/>
              <a:t>Karon</a:t>
            </a:r>
            <a:r>
              <a:rPr lang="en-US" sz="2800" dirty="0" smtClean="0"/>
              <a:t> 1976)</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resistance</a:t>
            </a:r>
            <a:endParaRPr lang="en-US" dirty="0"/>
          </a:p>
        </p:txBody>
      </p:sp>
      <p:sp>
        <p:nvSpPr>
          <p:cNvPr id="3" name="Content Placeholder 2"/>
          <p:cNvSpPr>
            <a:spLocks noGrp="1"/>
          </p:cNvSpPr>
          <p:nvPr>
            <p:ph idx="1"/>
          </p:nvPr>
        </p:nvSpPr>
        <p:spPr/>
        <p:txBody>
          <a:bodyPr/>
          <a:lstStyle/>
          <a:p>
            <a:pPr>
              <a:buNone/>
            </a:pPr>
            <a:r>
              <a:rPr lang="en-US" dirty="0" smtClean="0"/>
              <a:t>“…food is basic to security.” “Compulsive eaters lack an internal soothing presence to tolerate anxiety; they turn to food, as symbolic of the good mother, to find comfort and connection in order to allay anxiety.”</a:t>
            </a:r>
          </a:p>
          <a:p>
            <a:pPr>
              <a:buNone/>
            </a:pPr>
            <a:endParaRPr lang="en-US" sz="1000" dirty="0" smtClean="0"/>
          </a:p>
          <a:p>
            <a:pPr>
              <a:buNone/>
            </a:pPr>
            <a:r>
              <a:rPr lang="en-US" i="1" dirty="0" smtClean="0"/>
              <a:t>Bloom et. al. 1994 </a:t>
            </a:r>
          </a:p>
          <a:p>
            <a:pPr>
              <a:buNone/>
            </a:pPr>
            <a:endParaRPr lang="en-US" i="1" dirty="0" smtClean="0"/>
          </a:p>
          <a:p>
            <a:pPr>
              <a:buNone/>
            </a:pPr>
            <a:endParaRPr lang="en-US" dirty="0" smtClean="0"/>
          </a:p>
          <a:p>
            <a:pPr>
              <a:buNone/>
            </a:pPr>
            <a:r>
              <a:rPr lang="en-US" dirty="0" smtClean="0"/>
              <a:t>What does this tell us about resistance to treatment?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Boundaries</a:t>
            </a:r>
            <a:endParaRPr lang="en-US" dirty="0"/>
          </a:p>
        </p:txBody>
      </p:sp>
      <p:sp>
        <p:nvSpPr>
          <p:cNvPr id="3" name="Content Placeholder 2"/>
          <p:cNvSpPr>
            <a:spLocks noGrp="1"/>
          </p:cNvSpPr>
          <p:nvPr>
            <p:ph idx="1"/>
          </p:nvPr>
        </p:nvSpPr>
        <p:spPr>
          <a:xfrm>
            <a:off x="457200" y="1676400"/>
            <a:ext cx="8229600" cy="2667000"/>
          </a:xfrm>
        </p:spPr>
        <p:txBody>
          <a:bodyPr/>
          <a:lstStyle/>
          <a:p>
            <a:pPr>
              <a:buFont typeface="Wingdings" pitchFamily="2" charset="2"/>
              <a:buChar char="Ø"/>
            </a:pPr>
            <a:r>
              <a:rPr lang="en-US" dirty="0" smtClean="0"/>
              <a:t>Moving closer/farther and examining how it feels</a:t>
            </a:r>
          </a:p>
          <a:p>
            <a:pPr>
              <a:buFont typeface="Wingdings" pitchFamily="2" charset="2"/>
              <a:buChar char="Ø"/>
            </a:pPr>
            <a:r>
              <a:rPr lang="en-US" dirty="0" smtClean="0"/>
              <a:t>Awareness of boundaries of clothing, furniture, grocery aisles</a:t>
            </a:r>
          </a:p>
          <a:p>
            <a:pPr>
              <a:buFont typeface="Wingdings" pitchFamily="2" charset="2"/>
              <a:buChar char="Ø"/>
            </a:pPr>
            <a:r>
              <a:rPr lang="en-US" dirty="0" smtClean="0"/>
              <a:t>Boundaries around fullness/hunger</a:t>
            </a:r>
          </a:p>
          <a:p>
            <a:pPr>
              <a:buFont typeface="Wingdings" pitchFamily="2" charset="2"/>
              <a:buChar char="Ø"/>
            </a:pPr>
            <a:r>
              <a:rPr lang="en-US" dirty="0" smtClean="0"/>
              <a:t>Pushing against other – palms, backs, etc.</a:t>
            </a:r>
            <a:endParaRPr lang="en-US" dirty="0"/>
          </a:p>
        </p:txBody>
      </p:sp>
      <p:pic>
        <p:nvPicPr>
          <p:cNvPr id="4" name="Picture 3" descr="fashion 3.jpg"/>
          <p:cNvPicPr>
            <a:picLocks noChangeAspect="1"/>
          </p:cNvPicPr>
          <p:nvPr/>
        </p:nvPicPr>
        <p:blipFill>
          <a:blip r:embed="rId2" cstate="print"/>
          <a:stretch>
            <a:fillRect/>
          </a:stretch>
        </p:blipFill>
        <p:spPr>
          <a:xfrm>
            <a:off x="3048000" y="4038600"/>
            <a:ext cx="2514600" cy="25146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Movement therapy</a:t>
            </a:r>
            <a:endParaRPr lang="en-US" dirty="0"/>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marL="571500" indent="-571500">
              <a:buFont typeface="+mj-lt"/>
              <a:buAutoNum type="romanUcPeriod"/>
            </a:pPr>
            <a:r>
              <a:rPr lang="en-US" dirty="0" smtClean="0"/>
              <a:t>Recapture joy of movement</a:t>
            </a:r>
          </a:p>
          <a:p>
            <a:pPr marL="1211580" lvl="2" indent="-571500">
              <a:buFont typeface="+mj-lt"/>
              <a:buAutoNum type="romanUcPeriod"/>
            </a:pPr>
            <a:r>
              <a:rPr lang="en-US" dirty="0" smtClean="0"/>
              <a:t>Stretching</a:t>
            </a:r>
          </a:p>
          <a:p>
            <a:pPr marL="1211580" lvl="2" indent="-571500">
              <a:buFont typeface="+mj-lt"/>
              <a:buAutoNum type="romanUcPeriod"/>
            </a:pPr>
            <a:r>
              <a:rPr lang="en-US" dirty="0" smtClean="0"/>
              <a:t>Play – jacks, paddle ball, jump rope</a:t>
            </a:r>
          </a:p>
          <a:p>
            <a:pPr marL="571500" indent="-571500">
              <a:buFont typeface="+mj-lt"/>
              <a:buAutoNum type="romanUcPeriod"/>
            </a:pPr>
            <a:r>
              <a:rPr lang="en-US" dirty="0" smtClean="0"/>
              <a:t>Grounding – use of long muscles (arms, legs)</a:t>
            </a:r>
          </a:p>
          <a:p>
            <a:pPr marL="571500" indent="-571500">
              <a:buFont typeface="+mj-lt"/>
              <a:buAutoNum type="romanUcPeriod"/>
            </a:pPr>
            <a:r>
              <a:rPr lang="en-US" dirty="0" smtClean="0"/>
              <a:t>Exploration and confidence</a:t>
            </a:r>
          </a:p>
          <a:p>
            <a:pPr marL="1211580" lvl="2" indent="-571500">
              <a:buFont typeface="+mj-lt"/>
              <a:buAutoNum type="romanUcPeriod"/>
            </a:pPr>
            <a:r>
              <a:rPr lang="en-US" dirty="0" smtClean="0"/>
              <a:t>Growing/shrinking</a:t>
            </a:r>
          </a:p>
          <a:p>
            <a:pPr marL="1211580" lvl="2" indent="-571500">
              <a:buFont typeface="+mj-lt"/>
              <a:buAutoNum type="romanUcPeriod"/>
            </a:pPr>
            <a:r>
              <a:rPr lang="en-US" dirty="0" smtClean="0"/>
              <a:t>High/medium/low levels</a:t>
            </a:r>
          </a:p>
          <a:p>
            <a:pPr marL="1211580" lvl="2" indent="-571500">
              <a:buFont typeface="+mj-lt"/>
              <a:buAutoNum type="romanUcPeriod"/>
            </a:pPr>
            <a:r>
              <a:rPr lang="en-US" dirty="0" smtClean="0"/>
              <a:t>Effort – exaggerate, cut by 50%, increase by 10%</a:t>
            </a:r>
          </a:p>
          <a:p>
            <a:pPr marL="571500" indent="-571500">
              <a:buFont typeface="+mj-lt"/>
              <a:buAutoNum type="romanUcPeriod"/>
            </a:pPr>
            <a:r>
              <a:rPr lang="en-US" dirty="0" smtClean="0"/>
              <a:t>Body image</a:t>
            </a:r>
          </a:p>
          <a:p>
            <a:pPr marL="1211580" lvl="2" indent="-571500">
              <a:buFont typeface="+mj-lt"/>
              <a:buAutoNum type="romanUcPeriod"/>
            </a:pPr>
            <a:r>
              <a:rPr lang="en-US" dirty="0" smtClean="0"/>
              <a:t>Chair yoga</a:t>
            </a:r>
          </a:p>
          <a:p>
            <a:pPr marL="571500" indent="-571500">
              <a:buFont typeface="+mj-lt"/>
              <a:buAutoNum type="romanUcPeriod"/>
            </a:pPr>
            <a:r>
              <a:rPr lang="en-US" dirty="0" smtClean="0"/>
              <a:t>Resistance to movement/exercise</a:t>
            </a:r>
          </a:p>
          <a:p>
            <a:pPr marL="1211580" lvl="2" indent="-571500">
              <a:buFont typeface="+mj-lt"/>
              <a:buAutoNum type="romanUcPeriod"/>
            </a:pPr>
            <a:r>
              <a:rPr lang="en-US" dirty="0" smtClean="0"/>
              <a:t>Near/far</a:t>
            </a:r>
          </a:p>
          <a:p>
            <a:pPr marL="1211580" lvl="2" indent="-571500">
              <a:buFont typeface="+mj-lt"/>
              <a:buAutoNum type="romanUcPeriod"/>
            </a:pPr>
            <a:r>
              <a:rPr lang="en-US" dirty="0" smtClean="0"/>
              <a:t>Push/pull</a:t>
            </a:r>
            <a:endParaRPr lang="en-US" dirty="0"/>
          </a:p>
        </p:txBody>
      </p:sp>
      <p:pic>
        <p:nvPicPr>
          <p:cNvPr id="4" name="Picture 3" descr="dance 01.jpg"/>
          <p:cNvPicPr>
            <a:picLocks noChangeAspect="1"/>
          </p:cNvPicPr>
          <p:nvPr/>
        </p:nvPicPr>
        <p:blipFill>
          <a:blip r:embed="rId2" cstate="print"/>
          <a:stretch>
            <a:fillRect/>
          </a:stretch>
        </p:blipFill>
        <p:spPr>
          <a:xfrm>
            <a:off x="5791200" y="685800"/>
            <a:ext cx="3143250" cy="200732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Barriers to movement</a:t>
            </a:r>
            <a:endParaRPr lang="en-US" dirty="0"/>
          </a:p>
        </p:txBody>
      </p:sp>
      <p:sp>
        <p:nvSpPr>
          <p:cNvPr id="3" name="Content Placeholder 2"/>
          <p:cNvSpPr>
            <a:spLocks noGrp="1"/>
          </p:cNvSpPr>
          <p:nvPr>
            <p:ph idx="1"/>
          </p:nvPr>
        </p:nvSpPr>
        <p:spPr>
          <a:xfrm>
            <a:off x="228600" y="1600200"/>
            <a:ext cx="8686800" cy="5029200"/>
          </a:xfrm>
        </p:spPr>
        <p:txBody>
          <a:bodyPr>
            <a:normAutofit fontScale="85000" lnSpcReduction="20000"/>
          </a:bodyPr>
          <a:lstStyle/>
          <a:p>
            <a:pPr>
              <a:buFont typeface="Wingdings" pitchFamily="2" charset="2"/>
              <a:buChar char="Ø"/>
            </a:pPr>
            <a:r>
              <a:rPr lang="en-US" dirty="0" smtClean="0"/>
              <a:t>Believing since childhood that “I am not good enough” at movement or “I’m a klutz”</a:t>
            </a:r>
          </a:p>
          <a:p>
            <a:pPr>
              <a:buFont typeface="Wingdings" pitchFamily="2" charset="2"/>
              <a:buChar char="Ø"/>
            </a:pPr>
            <a:r>
              <a:rPr lang="en-US" dirty="0" smtClean="0"/>
              <a:t>Feeling pressure to perform from parents or coaches that took away the joy of movement</a:t>
            </a:r>
          </a:p>
          <a:p>
            <a:pPr>
              <a:buFont typeface="Wingdings" pitchFamily="2" charset="2"/>
              <a:buChar char="Ø"/>
            </a:pPr>
            <a:r>
              <a:rPr lang="en-US" dirty="0" smtClean="0"/>
              <a:t>Deciding to move my body as little as possible in order to avoid attention (safety)</a:t>
            </a:r>
          </a:p>
          <a:p>
            <a:pPr>
              <a:buFont typeface="Wingdings" pitchFamily="2" charset="2"/>
              <a:buChar char="Ø"/>
            </a:pPr>
            <a:r>
              <a:rPr lang="en-US" dirty="0" smtClean="0"/>
              <a:t>History of injuries that cause physical pain when moving and fear of further injury</a:t>
            </a:r>
          </a:p>
          <a:p>
            <a:pPr>
              <a:buFont typeface="Wingdings" pitchFamily="2" charset="2"/>
              <a:buChar char="Ø"/>
            </a:pPr>
            <a:r>
              <a:rPr lang="en-US" dirty="0" smtClean="0"/>
              <a:t>All-or-nothing attitude towards exercise (perfectionism)</a:t>
            </a:r>
          </a:p>
          <a:p>
            <a:pPr>
              <a:buFont typeface="Wingdings" pitchFamily="2" charset="2"/>
              <a:buChar char="Ø"/>
            </a:pPr>
            <a:r>
              <a:rPr lang="en-US" dirty="0" smtClean="0"/>
              <a:t>Seeing movement only in terms of exercise to lose weight – a chore</a:t>
            </a:r>
          </a:p>
          <a:p>
            <a:pPr>
              <a:buFont typeface="Wingdings" pitchFamily="2" charset="2"/>
              <a:buChar char="Ø"/>
            </a:pPr>
            <a:r>
              <a:rPr lang="en-US" dirty="0" smtClean="0"/>
              <a:t>Feeling overwhelmed by everyday demands of life (no time or energy for exercise)</a:t>
            </a:r>
          </a:p>
          <a:p>
            <a:pPr>
              <a:buFont typeface="Wingdings" pitchFamily="2" charset="2"/>
              <a:buChar char="Ø"/>
            </a:pPr>
            <a:r>
              <a:rPr lang="en-US" dirty="0" smtClean="0"/>
              <a:t>Feeling rejected or ashamed because of body type or weight</a:t>
            </a:r>
          </a:p>
          <a:p>
            <a:pPr>
              <a:buFont typeface="Wingdings" pitchFamily="2" charset="2"/>
              <a:buChar char="Ø"/>
            </a:pPr>
            <a:r>
              <a:rPr lang="en-US" dirty="0" smtClean="0"/>
              <a:t>Using exercise as punishment for eating too much</a:t>
            </a:r>
          </a:p>
          <a:p>
            <a:pPr>
              <a:buFont typeface="Wingdings" pitchFamily="2" charset="2"/>
              <a:buChar char="Ø"/>
            </a:pPr>
            <a:r>
              <a:rPr lang="en-US" dirty="0" smtClean="0"/>
              <a:t>Flashbacks brought on by some movements or feeling sexual/sensual</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EMDR</a:t>
            </a:r>
            <a:endParaRPr lang="en-US" dirty="0"/>
          </a:p>
        </p:txBody>
      </p:sp>
      <p:sp>
        <p:nvSpPr>
          <p:cNvPr id="3" name="Content Placeholder 2"/>
          <p:cNvSpPr>
            <a:spLocks noGrp="1"/>
          </p:cNvSpPr>
          <p:nvPr>
            <p:ph idx="1"/>
          </p:nvPr>
        </p:nvSpPr>
        <p:spPr>
          <a:xfrm>
            <a:off x="457200" y="2590800"/>
            <a:ext cx="8229600" cy="4114800"/>
          </a:xfrm>
        </p:spPr>
        <p:txBody>
          <a:bodyPr/>
          <a:lstStyle/>
          <a:p>
            <a:pPr>
              <a:buFont typeface="Wingdings" pitchFamily="2" charset="2"/>
              <a:buChar char="Ø"/>
            </a:pPr>
            <a:r>
              <a:rPr lang="en-US" dirty="0" smtClean="0"/>
              <a:t>Target eating behavior or weight issue, use protocols:</a:t>
            </a:r>
          </a:p>
          <a:p>
            <a:pPr lvl="1">
              <a:buFont typeface="Wingdings" pitchFamily="2" charset="2"/>
              <a:buChar char="Ø"/>
            </a:pPr>
            <a:r>
              <a:rPr lang="en-US" dirty="0" smtClean="0"/>
              <a:t>Recent Incident (eating/bingeing)</a:t>
            </a:r>
          </a:p>
          <a:p>
            <a:pPr lvl="1">
              <a:buFont typeface="Wingdings" pitchFamily="2" charset="2"/>
              <a:buChar char="Ø"/>
            </a:pPr>
            <a:r>
              <a:rPr lang="en-US" dirty="0" smtClean="0"/>
              <a:t>Level of Urge to Avoid (exercise)</a:t>
            </a:r>
          </a:p>
          <a:p>
            <a:pPr lvl="1">
              <a:buFont typeface="Wingdings" pitchFamily="2" charset="2"/>
              <a:buChar char="Ø"/>
            </a:pPr>
            <a:r>
              <a:rPr lang="en-US" dirty="0" smtClean="0"/>
              <a:t>Future Template (upcoming eating event)</a:t>
            </a:r>
          </a:p>
          <a:p>
            <a:pPr>
              <a:buFont typeface="Wingdings" pitchFamily="2" charset="2"/>
              <a:buChar char="Ø"/>
            </a:pPr>
            <a:r>
              <a:rPr lang="en-US" dirty="0" smtClean="0"/>
              <a:t>Process, with framework of focus on weight and eating</a:t>
            </a:r>
          </a:p>
          <a:p>
            <a:pPr>
              <a:buFont typeface="Wingdings" pitchFamily="2" charset="2"/>
              <a:buChar char="Ø"/>
            </a:pPr>
            <a:r>
              <a:rPr lang="en-US" dirty="0" smtClean="0"/>
              <a:t>Resolve trauma and “stuck” places around losing weight and practicing good self-care</a:t>
            </a:r>
            <a:endParaRPr lang="en-US" dirty="0"/>
          </a:p>
        </p:txBody>
      </p:sp>
      <p:pic>
        <p:nvPicPr>
          <p:cNvPr id="4" name="Picture 3" descr="EMDR.jpg"/>
          <p:cNvPicPr>
            <a:picLocks noChangeAspect="1"/>
          </p:cNvPicPr>
          <p:nvPr/>
        </p:nvPicPr>
        <p:blipFill>
          <a:blip r:embed="rId2" cstate="print"/>
          <a:stretch>
            <a:fillRect/>
          </a:stretch>
        </p:blipFill>
        <p:spPr>
          <a:xfrm>
            <a:off x="3124200" y="152400"/>
            <a:ext cx="2819400" cy="18796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Guiding principles for treating co-occurring obesity and PTSD</a:t>
            </a:r>
            <a:endParaRPr lang="en-US" dirty="0"/>
          </a:p>
        </p:txBody>
      </p:sp>
      <p:sp>
        <p:nvSpPr>
          <p:cNvPr id="3" name="Content Placeholder 2"/>
          <p:cNvSpPr>
            <a:spLocks noGrp="1"/>
          </p:cNvSpPr>
          <p:nvPr>
            <p:ph idx="1"/>
          </p:nvPr>
        </p:nvSpPr>
        <p:spPr>
          <a:xfrm>
            <a:off x="228600" y="1935480"/>
            <a:ext cx="8686800" cy="4693920"/>
          </a:xfrm>
        </p:spPr>
        <p:txBody>
          <a:bodyPr>
            <a:normAutofit lnSpcReduction="10000"/>
          </a:bodyPr>
          <a:lstStyle/>
          <a:p>
            <a:pPr>
              <a:buFont typeface="Wingdings" pitchFamily="2" charset="2"/>
              <a:buChar char="Ø"/>
            </a:pPr>
            <a:r>
              <a:rPr lang="en-US" dirty="0" smtClean="0"/>
              <a:t>SAFETY </a:t>
            </a:r>
            <a:r>
              <a:rPr lang="en-US" dirty="0" err="1" smtClean="0"/>
              <a:t>SAFETY</a:t>
            </a:r>
            <a:r>
              <a:rPr lang="en-US" dirty="0" smtClean="0"/>
              <a:t> </a:t>
            </a:r>
            <a:r>
              <a:rPr lang="en-US" dirty="0" err="1" smtClean="0"/>
              <a:t>SAFETY</a:t>
            </a:r>
            <a:endParaRPr lang="en-US" dirty="0" smtClean="0"/>
          </a:p>
          <a:p>
            <a:pPr>
              <a:buFont typeface="Wingdings" pitchFamily="2" charset="2"/>
              <a:buChar char="Ø"/>
            </a:pPr>
            <a:r>
              <a:rPr lang="en-US" dirty="0" smtClean="0"/>
              <a:t>Thorough assessment of client’s </a:t>
            </a:r>
            <a:r>
              <a:rPr lang="en-US" i="1" dirty="0" smtClean="0"/>
              <a:t>actual</a:t>
            </a:r>
            <a:r>
              <a:rPr lang="en-US" dirty="0" smtClean="0"/>
              <a:t> physical condition and abilities</a:t>
            </a:r>
          </a:p>
          <a:p>
            <a:pPr>
              <a:buFont typeface="Wingdings" pitchFamily="2" charset="2"/>
              <a:buChar char="Ø"/>
            </a:pPr>
            <a:r>
              <a:rPr lang="en-US" dirty="0" smtClean="0"/>
              <a:t>“Invite” rather than “I want you to…”</a:t>
            </a:r>
          </a:p>
          <a:p>
            <a:pPr>
              <a:buFont typeface="Wingdings" pitchFamily="2" charset="2"/>
              <a:buChar char="Ø"/>
            </a:pPr>
            <a:r>
              <a:rPr lang="en-US" dirty="0" smtClean="0"/>
              <a:t>Promote empowerment in the body and using the body as a resource – long muscles</a:t>
            </a:r>
          </a:p>
          <a:p>
            <a:pPr>
              <a:buFont typeface="Wingdings" pitchFamily="2" charset="2"/>
              <a:buChar char="Ø"/>
            </a:pPr>
            <a:r>
              <a:rPr lang="en-US" dirty="0" smtClean="0"/>
              <a:t>Promote awareness of size and location in time and space, dealing with hurt, shame and grief as it comes up</a:t>
            </a:r>
          </a:p>
          <a:p>
            <a:pPr>
              <a:buFont typeface="Wingdings" pitchFamily="2" charset="2"/>
              <a:buChar char="Ø"/>
            </a:pPr>
            <a:r>
              <a:rPr lang="en-US" dirty="0" smtClean="0"/>
              <a:t>Avoid using breath as grounding work until client is solidly resourced</a:t>
            </a:r>
          </a:p>
          <a:p>
            <a:pPr>
              <a:buFont typeface="Wingdings" pitchFamily="2" charset="2"/>
              <a:buChar char="Ø"/>
            </a:pPr>
            <a:r>
              <a:rPr lang="en-US" dirty="0" smtClean="0"/>
              <a:t>Acknowledge that food </a:t>
            </a:r>
            <a:r>
              <a:rPr lang="en-US" i="1" dirty="0" smtClean="0"/>
              <a:t>IS</a:t>
            </a:r>
            <a:r>
              <a:rPr lang="en-US" dirty="0" smtClean="0"/>
              <a:t> comforting</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CBT</a:t>
            </a:r>
            <a:endParaRPr lang="en-US" dirty="0"/>
          </a:p>
        </p:txBody>
      </p:sp>
      <p:sp>
        <p:nvSpPr>
          <p:cNvPr id="3" name="Content Placeholder 2"/>
          <p:cNvSpPr>
            <a:spLocks noGrp="1"/>
          </p:cNvSpPr>
          <p:nvPr>
            <p:ph idx="1"/>
          </p:nvPr>
        </p:nvSpPr>
        <p:spPr/>
        <p:txBody>
          <a:bodyPr/>
          <a:lstStyle/>
          <a:p>
            <a:pPr>
              <a:buNone/>
            </a:pPr>
            <a:r>
              <a:rPr lang="en-US" sz="3200" b="1" dirty="0" smtClean="0">
                <a:latin typeface="+mj-lt"/>
              </a:rPr>
              <a:t>H		</a:t>
            </a:r>
            <a:r>
              <a:rPr lang="en-US" sz="2400" b="1" dirty="0" smtClean="0">
                <a:latin typeface="+mj-lt"/>
              </a:rPr>
              <a:t>=</a:t>
            </a:r>
            <a:r>
              <a:rPr lang="en-US" sz="3200" b="1" dirty="0" smtClean="0">
                <a:latin typeface="+mj-lt"/>
              </a:rPr>
              <a:t> </a:t>
            </a:r>
            <a:r>
              <a:rPr lang="en-US" sz="2000" b="1" dirty="0" smtClean="0"/>
              <a:t>Hungry – am I physically hungry?</a:t>
            </a:r>
            <a:endParaRPr lang="en-US" sz="2000" b="1" dirty="0" smtClean="0">
              <a:latin typeface="+mj-lt"/>
            </a:endParaRPr>
          </a:p>
          <a:p>
            <a:pPr>
              <a:buNone/>
            </a:pPr>
            <a:r>
              <a:rPr lang="en-US" sz="3200" b="1" dirty="0" smtClean="0">
                <a:latin typeface="+mj-lt"/>
              </a:rPr>
              <a:t>A</a:t>
            </a:r>
            <a:r>
              <a:rPr lang="en-US" sz="4000" b="1" dirty="0" smtClean="0"/>
              <a:t>		</a:t>
            </a:r>
            <a:r>
              <a:rPr lang="en-US" sz="2400" b="1" dirty="0" smtClean="0"/>
              <a:t>= </a:t>
            </a:r>
            <a:r>
              <a:rPr lang="en-US" sz="2000" b="1" dirty="0" smtClean="0"/>
              <a:t>Angry (or other emotion) – am I emotionally hungry?</a:t>
            </a:r>
            <a:endParaRPr lang="en-US" sz="2000" b="1" dirty="0" smtClean="0">
              <a:latin typeface="+mj-lt"/>
            </a:endParaRPr>
          </a:p>
          <a:p>
            <a:pPr>
              <a:buNone/>
            </a:pPr>
            <a:r>
              <a:rPr lang="en-US" sz="3200" b="1" dirty="0" smtClean="0">
                <a:latin typeface="+mj-lt"/>
              </a:rPr>
              <a:t>L</a:t>
            </a:r>
            <a:r>
              <a:rPr lang="en-US" sz="5400" b="1" dirty="0" smtClean="0"/>
              <a:t>		</a:t>
            </a:r>
            <a:r>
              <a:rPr lang="en-US" sz="2400" b="1" dirty="0" smtClean="0"/>
              <a:t>=</a:t>
            </a:r>
            <a:r>
              <a:rPr lang="en-US" sz="3600" b="1" dirty="0" smtClean="0"/>
              <a:t> </a:t>
            </a:r>
            <a:r>
              <a:rPr lang="en-US" sz="2000" b="1" dirty="0" smtClean="0"/>
              <a:t>Lonely – am I lonely?</a:t>
            </a:r>
            <a:endParaRPr lang="en-US" sz="2000" b="1" dirty="0" smtClean="0">
              <a:latin typeface="+mj-lt"/>
            </a:endParaRPr>
          </a:p>
          <a:p>
            <a:pPr>
              <a:buNone/>
            </a:pPr>
            <a:r>
              <a:rPr lang="en-US" sz="3200" b="1" dirty="0" smtClean="0">
                <a:latin typeface="+mj-lt"/>
              </a:rPr>
              <a:t>T	</a:t>
            </a:r>
            <a:r>
              <a:rPr lang="en-US" sz="3600" b="1" dirty="0" smtClean="0"/>
              <a:t> 	</a:t>
            </a:r>
            <a:r>
              <a:rPr lang="en-US" sz="2400" b="1" dirty="0" smtClean="0"/>
              <a:t>=</a:t>
            </a:r>
            <a:r>
              <a:rPr lang="en-US" sz="4800" b="1" dirty="0" smtClean="0"/>
              <a:t> </a:t>
            </a:r>
            <a:r>
              <a:rPr lang="en-US" sz="2000" b="1" dirty="0" smtClean="0"/>
              <a:t>Tired – do I need sleep rather than food?</a:t>
            </a:r>
          </a:p>
          <a:p>
            <a:pPr>
              <a:buNone/>
            </a:pPr>
            <a:endParaRPr lang="en-US" sz="2000" b="1" dirty="0" smtClean="0">
              <a:latin typeface="+mj-lt"/>
            </a:endParaRPr>
          </a:p>
          <a:p>
            <a:pPr>
              <a:buNone/>
            </a:pPr>
            <a:endParaRPr lang="en-US" sz="2000" b="1" dirty="0">
              <a:latin typeface="+mj-lt"/>
            </a:endParaRPr>
          </a:p>
        </p:txBody>
      </p:sp>
      <p:pic>
        <p:nvPicPr>
          <p:cNvPr id="4" name="Picture 3" descr="halt.jpg"/>
          <p:cNvPicPr>
            <a:picLocks noChangeAspect="1"/>
          </p:cNvPicPr>
          <p:nvPr/>
        </p:nvPicPr>
        <p:blipFill>
          <a:blip r:embed="rId2" cstate="print"/>
          <a:stretch>
            <a:fillRect/>
          </a:stretch>
        </p:blipFill>
        <p:spPr>
          <a:xfrm>
            <a:off x="6781800" y="5105400"/>
            <a:ext cx="2000250" cy="1362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72400" cy="816864"/>
          </a:xfrm>
        </p:spPr>
        <p:txBody>
          <a:bodyPr/>
          <a:lstStyle/>
          <a:p>
            <a:r>
              <a:rPr lang="en-US" dirty="0" smtClean="0"/>
              <a:t>The Experience of Obesity</a:t>
            </a:r>
            <a:endParaRPr lang="en-US" dirty="0"/>
          </a:p>
        </p:txBody>
      </p:sp>
      <p:sp>
        <p:nvSpPr>
          <p:cNvPr id="3" name="Text Placeholder 2"/>
          <p:cNvSpPr>
            <a:spLocks noGrp="1"/>
          </p:cNvSpPr>
          <p:nvPr>
            <p:ph type="body" idx="1"/>
          </p:nvPr>
        </p:nvSpPr>
        <p:spPr>
          <a:xfrm>
            <a:off x="533400" y="1905000"/>
            <a:ext cx="7772400" cy="571936"/>
          </a:xfrm>
        </p:spPr>
        <p:txBody>
          <a:bodyPr anchor="ctr">
            <a:normAutofit/>
          </a:bodyPr>
          <a:lstStyle/>
          <a:p>
            <a:pPr algn="ctr"/>
            <a:r>
              <a:rPr lang="en-US" sz="2400" dirty="0" smtClean="0">
                <a:solidFill>
                  <a:srgbClr val="263424"/>
                </a:solidFill>
              </a:rPr>
              <a:t>Guided Visualization</a:t>
            </a:r>
            <a:endParaRPr lang="en-US" sz="2400" dirty="0">
              <a:solidFill>
                <a:srgbClr val="263424"/>
              </a:solidFill>
            </a:endParaRPr>
          </a:p>
        </p:txBody>
      </p:sp>
      <p:pic>
        <p:nvPicPr>
          <p:cNvPr id="5" name="Picture 4" descr="obesity experience 1.jpg"/>
          <p:cNvPicPr>
            <a:picLocks noChangeAspect="1"/>
          </p:cNvPicPr>
          <p:nvPr/>
        </p:nvPicPr>
        <p:blipFill>
          <a:blip r:embed="rId3" cstate="print"/>
          <a:stretch>
            <a:fillRect/>
          </a:stretch>
        </p:blipFill>
        <p:spPr>
          <a:xfrm>
            <a:off x="1981200" y="2743200"/>
            <a:ext cx="4811486" cy="3742267"/>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Hunger/Fullness Scale – Help client to learn internal sensations around hunger and differentiate them from other kinds of “hunger” or help client who never feels full</a:t>
            </a:r>
          </a:p>
          <a:p>
            <a:pPr>
              <a:buFont typeface="Wingdings" pitchFamily="2" charset="2"/>
              <a:buChar char="Ø"/>
            </a:pPr>
            <a:r>
              <a:rPr lang="en-US" dirty="0" smtClean="0"/>
              <a:t>Food/Mood Log – Take emphasis away from calories and amounts and shift to triggers, internal cues, and eating patterns</a:t>
            </a:r>
          </a:p>
          <a:p>
            <a:pPr>
              <a:buFont typeface="Wingdings" pitchFamily="2" charset="2"/>
              <a:buChar char="Ø"/>
            </a:pPr>
            <a:r>
              <a:rPr lang="en-US" dirty="0" smtClean="0"/>
              <a:t>Reframe binges as working relapses – borrowed from other 12 step programs – “Progress not perfection”</a:t>
            </a:r>
          </a:p>
          <a:p>
            <a:pPr>
              <a:buFont typeface="Wingdings" pitchFamily="2" charset="2"/>
              <a:buChar char="Ø"/>
            </a:pPr>
            <a:r>
              <a:rPr lang="en-US" dirty="0" smtClean="0"/>
              <a:t>“What Works” exercise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dirty="0" smtClean="0"/>
              <a:t>Coordination with professionals</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buNone/>
            </a:pPr>
            <a:r>
              <a:rPr lang="en-US" dirty="0" smtClean="0"/>
              <a:t>It can be difficult to find people in other professions who understand obesity and eating disorders. Learn how to gently educate others and gain their collaboration</a:t>
            </a:r>
          </a:p>
          <a:p>
            <a:pPr>
              <a:lnSpc>
                <a:spcPct val="200000"/>
              </a:lnSpc>
              <a:buFont typeface="Wingdings" pitchFamily="2" charset="2"/>
              <a:buChar char="Ø"/>
            </a:pPr>
            <a:r>
              <a:rPr lang="en-US" dirty="0" smtClean="0"/>
              <a:t>Primary care physicians (PCP) – for basic physical and </a:t>
            </a:r>
            <a:r>
              <a:rPr lang="en-US" dirty="0" err="1" smtClean="0"/>
              <a:t>bloodwork</a:t>
            </a:r>
            <a:r>
              <a:rPr lang="en-US" dirty="0" smtClean="0"/>
              <a:t> and to understand all medical conditions</a:t>
            </a:r>
          </a:p>
          <a:p>
            <a:pPr>
              <a:lnSpc>
                <a:spcPct val="200000"/>
              </a:lnSpc>
              <a:buFont typeface="Wingdings" pitchFamily="2" charset="2"/>
              <a:buChar char="Ø"/>
            </a:pPr>
            <a:r>
              <a:rPr lang="en-US" dirty="0" smtClean="0"/>
              <a:t>Psychiatrist – medication information</a:t>
            </a:r>
          </a:p>
          <a:p>
            <a:pPr>
              <a:lnSpc>
                <a:spcPct val="200000"/>
              </a:lnSpc>
              <a:buFont typeface="Wingdings" pitchFamily="2" charset="2"/>
              <a:buChar char="Ø"/>
            </a:pPr>
            <a:r>
              <a:rPr lang="en-US" dirty="0" smtClean="0"/>
              <a:t>Dietician/nutritionist – meal planning and education; intuitive eating</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Medication possibilities</a:t>
            </a:r>
            <a:endParaRPr lang="en-US" dirty="0"/>
          </a:p>
        </p:txBody>
      </p:sp>
      <p:sp>
        <p:nvSpPr>
          <p:cNvPr id="3" name="Content Placeholder 2"/>
          <p:cNvSpPr>
            <a:spLocks noGrp="1"/>
          </p:cNvSpPr>
          <p:nvPr>
            <p:ph idx="1"/>
          </p:nvPr>
        </p:nvSpPr>
        <p:spPr>
          <a:xfrm>
            <a:off x="457200" y="1524000"/>
            <a:ext cx="8229600" cy="5029200"/>
          </a:xfrm>
        </p:spPr>
        <p:txBody>
          <a:bodyPr>
            <a:normAutofit lnSpcReduction="10000"/>
          </a:bodyPr>
          <a:lstStyle/>
          <a:p>
            <a:pPr>
              <a:buFont typeface="Wingdings" pitchFamily="2" charset="2"/>
              <a:buChar char="Ø"/>
            </a:pPr>
            <a:r>
              <a:rPr lang="en-US" dirty="0" smtClean="0"/>
              <a:t>Many drugs on the market to promote weight loss – tend to produce rapid results but when patients stop taking drugs they tend to regain weight unless they have done significant work to change underlying issues (similar to surgery). Also concerns if client has other medical conditions</a:t>
            </a:r>
          </a:p>
          <a:p>
            <a:pPr>
              <a:buFont typeface="Wingdings" pitchFamily="2" charset="2"/>
              <a:buChar char="Ø"/>
            </a:pPr>
            <a:r>
              <a:rPr lang="en-US" dirty="0" smtClean="0"/>
              <a:t>Psych drugs often promote weight gain (lithium, many antidepressants)</a:t>
            </a:r>
          </a:p>
          <a:p>
            <a:pPr>
              <a:buFont typeface="Wingdings" pitchFamily="2" charset="2"/>
              <a:buChar char="Ø"/>
            </a:pPr>
            <a:r>
              <a:rPr lang="en-US" dirty="0" smtClean="0"/>
              <a:t>Over-the-counter medications – mostly stimulants, potentially dangerous</a:t>
            </a:r>
          </a:p>
          <a:p>
            <a:pPr>
              <a:buFont typeface="Wingdings" pitchFamily="2" charset="2"/>
              <a:buChar char="Ø"/>
            </a:pPr>
            <a:r>
              <a:rPr lang="en-US" dirty="0" smtClean="0"/>
              <a:t>Supplements – totally unproven and possible side effects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refer out</a:t>
            </a:r>
            <a:endParaRPr lang="en-US" dirty="0"/>
          </a:p>
        </p:txBody>
      </p:sp>
      <p:sp>
        <p:nvSpPr>
          <p:cNvPr id="3" name="Content Placeholder 2"/>
          <p:cNvSpPr>
            <a:spLocks noGrp="1"/>
          </p:cNvSpPr>
          <p:nvPr>
            <p:ph idx="1"/>
          </p:nvPr>
        </p:nvSpPr>
        <p:spPr>
          <a:xfrm>
            <a:off x="457200" y="1935480"/>
            <a:ext cx="4724400" cy="4389120"/>
          </a:xfrm>
        </p:spPr>
        <p:txBody>
          <a:bodyPr/>
          <a:lstStyle/>
          <a:p>
            <a:pPr>
              <a:buFont typeface="Wingdings" pitchFamily="2" charset="2"/>
              <a:buChar char="Ø"/>
            </a:pPr>
            <a:r>
              <a:rPr lang="en-US" dirty="0" smtClean="0"/>
              <a:t>Out of Scope of Competence</a:t>
            </a:r>
          </a:p>
          <a:p>
            <a:pPr>
              <a:buFont typeface="Wingdings" pitchFamily="2" charset="2"/>
              <a:buChar char="Ø"/>
            </a:pPr>
            <a:r>
              <a:rPr lang="en-US" dirty="0" smtClean="0"/>
              <a:t>Unable to manage counter-transference</a:t>
            </a:r>
          </a:p>
          <a:p>
            <a:pPr>
              <a:buFont typeface="Wingdings" pitchFamily="2" charset="2"/>
              <a:buChar char="Ø"/>
            </a:pPr>
            <a:r>
              <a:rPr lang="en-US" dirty="0" smtClean="0"/>
              <a:t>Life-threatening condition and client unable to make changes</a:t>
            </a:r>
          </a:p>
          <a:p>
            <a:pPr>
              <a:buFont typeface="Wingdings" pitchFamily="2" charset="2"/>
              <a:buChar char="Ø"/>
            </a:pPr>
            <a:r>
              <a:rPr lang="en-US" dirty="0" smtClean="0"/>
              <a:t>Client actively purging (always life threatening)</a:t>
            </a:r>
            <a:endParaRPr lang="en-US" dirty="0"/>
          </a:p>
        </p:txBody>
      </p:sp>
      <p:pic>
        <p:nvPicPr>
          <p:cNvPr id="4" name="Picture 3" descr="fashion 8.jpg"/>
          <p:cNvPicPr>
            <a:picLocks noChangeAspect="1"/>
          </p:cNvPicPr>
          <p:nvPr/>
        </p:nvPicPr>
        <p:blipFill>
          <a:blip r:embed="rId2" cstate="print"/>
          <a:stretch>
            <a:fillRect/>
          </a:stretch>
        </p:blipFill>
        <p:spPr>
          <a:xfrm>
            <a:off x="5638800" y="2057400"/>
            <a:ext cx="2667000" cy="3971511"/>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ED Treatment Centers</a:t>
            </a:r>
            <a:endParaRPr lang="en-US" dirty="0"/>
          </a:p>
        </p:txBody>
      </p:sp>
      <p:sp>
        <p:nvSpPr>
          <p:cNvPr id="3" name="Content Placeholder 2"/>
          <p:cNvSpPr>
            <a:spLocks noGrp="1"/>
          </p:cNvSpPr>
          <p:nvPr>
            <p:ph idx="1"/>
          </p:nvPr>
        </p:nvSpPr>
        <p:spPr/>
        <p:txBody>
          <a:bodyPr>
            <a:normAutofit/>
          </a:bodyPr>
          <a:lstStyle/>
          <a:p>
            <a:r>
              <a:rPr lang="en-US" dirty="0" smtClean="0"/>
              <a:t>Casa Serena – IOP, Concord</a:t>
            </a:r>
          </a:p>
          <a:p>
            <a:r>
              <a:rPr lang="en-US" dirty="0" smtClean="0"/>
              <a:t>Center for Discovery – Residential, Fremont</a:t>
            </a:r>
          </a:p>
          <a:p>
            <a:r>
              <a:rPr lang="en-US" dirty="0" err="1" smtClean="0"/>
              <a:t>Cielo</a:t>
            </a:r>
            <a:r>
              <a:rPr lang="en-US" dirty="0" smtClean="0"/>
              <a:t> House – IOP,PHP, Belmont and San Jose</a:t>
            </a:r>
          </a:p>
          <a:p>
            <a:r>
              <a:rPr lang="en-US" dirty="0" smtClean="0"/>
              <a:t>Herrick/Alta Bates – Inpatient/Outpatient, Berkley</a:t>
            </a:r>
          </a:p>
          <a:p>
            <a:r>
              <a:rPr lang="en-US" dirty="0" smtClean="0"/>
              <a:t>La </a:t>
            </a:r>
            <a:r>
              <a:rPr lang="en-US" dirty="0" err="1" smtClean="0"/>
              <a:t>Ventana</a:t>
            </a:r>
            <a:r>
              <a:rPr lang="en-US" dirty="0" smtClean="0"/>
              <a:t> – IOP/PHP, San Francisco, San Jose, and Marin (some dual diagnosis treatment)</a:t>
            </a:r>
          </a:p>
          <a:p>
            <a:r>
              <a:rPr lang="en-US" dirty="0" smtClean="0"/>
              <a:t>New Dawn – PHP, San Francisco (some dual diagnosis treatment)</a:t>
            </a:r>
          </a:p>
          <a:p>
            <a:r>
              <a:rPr lang="en-US" dirty="0" smtClean="0"/>
              <a:t>Summit – IOP/PHP/Residential</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Alternative/complementary approaches</a:t>
            </a:r>
            <a:endParaRPr lang="en-US" sz="4000" dirty="0"/>
          </a:p>
        </p:txBody>
      </p:sp>
      <p:sp>
        <p:nvSpPr>
          <p:cNvPr id="3" name="Content Placeholder 2"/>
          <p:cNvSpPr>
            <a:spLocks noGrp="1"/>
          </p:cNvSpPr>
          <p:nvPr>
            <p:ph idx="1"/>
          </p:nvPr>
        </p:nvSpPr>
        <p:spPr>
          <a:xfrm>
            <a:off x="457200" y="2362200"/>
            <a:ext cx="8229600" cy="3962400"/>
          </a:xfrm>
        </p:spPr>
        <p:txBody>
          <a:bodyPr/>
          <a:lstStyle/>
          <a:p>
            <a:pPr>
              <a:buFont typeface="Wingdings" pitchFamily="2" charset="2"/>
              <a:buChar char="Ø"/>
            </a:pPr>
            <a:r>
              <a:rPr lang="en-US" dirty="0" smtClean="0"/>
              <a:t>OA – Overeaters Anonymous</a:t>
            </a:r>
          </a:p>
          <a:p>
            <a:pPr>
              <a:buFont typeface="Wingdings" pitchFamily="2" charset="2"/>
              <a:buChar char="Ø"/>
            </a:pPr>
            <a:r>
              <a:rPr lang="en-US" dirty="0" smtClean="0"/>
              <a:t>FA – Food Addicts in </a:t>
            </a:r>
            <a:r>
              <a:rPr lang="en-US" dirty="0" err="1" smtClean="0"/>
              <a:t>RecoveryAnonymous</a:t>
            </a:r>
            <a:r>
              <a:rPr lang="en-US" dirty="0" smtClean="0"/>
              <a:t> (?)</a:t>
            </a:r>
          </a:p>
          <a:p>
            <a:pPr>
              <a:buFont typeface="Wingdings" pitchFamily="2" charset="2"/>
              <a:buChar char="Ø"/>
            </a:pPr>
            <a:r>
              <a:rPr lang="en-US" dirty="0" smtClean="0"/>
              <a:t>Herbalists</a:t>
            </a:r>
          </a:p>
          <a:p>
            <a:pPr>
              <a:buFont typeface="Wingdings" pitchFamily="2" charset="2"/>
              <a:buChar char="Ø"/>
            </a:pPr>
            <a:r>
              <a:rPr lang="en-US" dirty="0" err="1" smtClean="0"/>
              <a:t>Accupuncture</a:t>
            </a:r>
            <a:endParaRPr lang="en-US" dirty="0" smtClean="0"/>
          </a:p>
          <a:p>
            <a:pPr>
              <a:buFont typeface="Wingdings" pitchFamily="2" charset="2"/>
              <a:buChar char="Ø"/>
            </a:pPr>
            <a:r>
              <a:rPr lang="en-US" dirty="0" smtClean="0"/>
              <a:t>Weight Watchers</a:t>
            </a:r>
          </a:p>
          <a:p>
            <a:pPr>
              <a:buFont typeface="Wingdings" pitchFamily="2" charset="2"/>
              <a:buChar char="Ø"/>
            </a:pPr>
            <a:r>
              <a:rPr lang="en-US" dirty="0" err="1" smtClean="0"/>
              <a:t>JumpStartMD</a:t>
            </a:r>
            <a:r>
              <a:rPr lang="en-US" dirty="0" smtClean="0"/>
              <a:t> (?)</a:t>
            </a:r>
          </a:p>
          <a:p>
            <a:pPr>
              <a:buFont typeface="Wingdings" pitchFamily="2" charset="2"/>
              <a:buChar char="Ø"/>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457200"/>
            <a:ext cx="7772400" cy="1362456"/>
          </a:xfrm>
        </p:spPr>
        <p:txBody>
          <a:bodyPr/>
          <a:lstStyle/>
          <a:p>
            <a:r>
              <a:rPr lang="en-US" dirty="0" smtClean="0"/>
              <a:t>Role Play</a:t>
            </a:r>
            <a:endParaRPr lang="en-US" dirty="0"/>
          </a:p>
        </p:txBody>
      </p:sp>
      <p:sp>
        <p:nvSpPr>
          <p:cNvPr id="3" name="Text Placeholder 2"/>
          <p:cNvSpPr>
            <a:spLocks noGrp="1"/>
          </p:cNvSpPr>
          <p:nvPr>
            <p:ph type="body" idx="1"/>
          </p:nvPr>
        </p:nvSpPr>
        <p:spPr>
          <a:xfrm>
            <a:off x="530352" y="2300288"/>
            <a:ext cx="7772400" cy="1509712"/>
          </a:xfrm>
        </p:spPr>
        <p:txBody>
          <a:bodyPr/>
          <a:lstStyle/>
          <a:p>
            <a:pPr>
              <a:buFont typeface="Wingdings" pitchFamily="2" charset="2"/>
              <a:buChar char="Ø"/>
            </a:pPr>
            <a:r>
              <a:rPr lang="en-US" dirty="0" smtClean="0"/>
              <a:t>Volunteers for: therapist and overweight client</a:t>
            </a:r>
            <a:endParaRPr lang="en-US" dirty="0"/>
          </a:p>
        </p:txBody>
      </p:sp>
      <p:pic>
        <p:nvPicPr>
          <p:cNvPr id="4" name="Picture 3" descr="therapy 03.jpg"/>
          <p:cNvPicPr>
            <a:picLocks noChangeAspect="1"/>
          </p:cNvPicPr>
          <p:nvPr/>
        </p:nvPicPr>
        <p:blipFill>
          <a:blip r:embed="rId2" cstate="print"/>
          <a:stretch>
            <a:fillRect/>
          </a:stretch>
        </p:blipFill>
        <p:spPr>
          <a:xfrm>
            <a:off x="2895600" y="3428999"/>
            <a:ext cx="3581400" cy="268259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38200"/>
            <a:ext cx="7772400" cy="1066800"/>
          </a:xfrm>
        </p:spPr>
        <p:txBody>
          <a:bodyPr/>
          <a:lstStyle/>
          <a:p>
            <a:r>
              <a:rPr lang="en-US" sz="4000" dirty="0" smtClean="0"/>
              <a:t>Counter-transference one last time</a:t>
            </a:r>
            <a:endParaRPr lang="en-US" sz="4000" dirty="0"/>
          </a:p>
        </p:txBody>
      </p:sp>
      <p:sp>
        <p:nvSpPr>
          <p:cNvPr id="3" name="Text Placeholder 2"/>
          <p:cNvSpPr>
            <a:spLocks noGrp="1"/>
          </p:cNvSpPr>
          <p:nvPr>
            <p:ph type="body" idx="1"/>
          </p:nvPr>
        </p:nvSpPr>
        <p:spPr>
          <a:xfrm>
            <a:off x="530352" y="2704664"/>
            <a:ext cx="7772400" cy="2400736"/>
          </a:xfrm>
        </p:spPr>
        <p:txBody>
          <a:bodyPr>
            <a:normAutofit/>
          </a:bodyPr>
          <a:lstStyle/>
          <a:p>
            <a:pPr>
              <a:buFont typeface="Wingdings" pitchFamily="2" charset="2"/>
              <a:buChar char="Ø"/>
            </a:pPr>
            <a:r>
              <a:rPr lang="en-US" dirty="0" smtClean="0"/>
              <a:t>Think back to when we first started yesterday afternoon – has  </a:t>
            </a:r>
          </a:p>
          <a:p>
            <a:r>
              <a:rPr lang="en-US" dirty="0" smtClean="0"/>
              <a:t>    anything shifted?</a:t>
            </a:r>
          </a:p>
          <a:p>
            <a:pPr>
              <a:buFont typeface="Wingdings" pitchFamily="2" charset="2"/>
              <a:buChar char="Ø"/>
            </a:pPr>
            <a:r>
              <a:rPr lang="en-US" dirty="0" smtClean="0"/>
              <a:t>What might you do differently with your overweight clients </a:t>
            </a:r>
          </a:p>
          <a:p>
            <a:r>
              <a:rPr lang="en-US" dirty="0" smtClean="0"/>
              <a:t>    next week?</a:t>
            </a:r>
          </a:p>
          <a:p>
            <a:pPr>
              <a:buFont typeface="Wingdings" pitchFamily="2" charset="2"/>
              <a:buChar char="Ø"/>
            </a:pPr>
            <a:r>
              <a:rPr lang="en-US" dirty="0" smtClean="0"/>
              <a:t>Any last thoughts?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1"/>
            <a:ext cx="7772400" cy="3733799"/>
          </a:xfrm>
        </p:spPr>
        <p:txBody>
          <a:bodyPr>
            <a:normAutofit/>
          </a:bodyPr>
          <a:lstStyle/>
          <a:p>
            <a:r>
              <a:rPr lang="en-US" dirty="0" smtClean="0"/>
              <a:t>Wrapping It All Up</a:t>
            </a:r>
            <a:br>
              <a:rPr lang="en-US" dirty="0" smtClean="0"/>
            </a:br>
            <a:r>
              <a:rPr lang="en-US" sz="4800" dirty="0" smtClean="0"/>
              <a:t>Question / Answer / Review</a:t>
            </a:r>
            <a:br>
              <a:rPr lang="en-US" sz="4800" dirty="0" smtClean="0"/>
            </a:br>
            <a:r>
              <a:rPr lang="en-US" sz="4800" dirty="0" smtClean="0"/>
              <a:t/>
            </a:r>
            <a:br>
              <a:rPr lang="en-US" sz="4800" dirty="0" smtClean="0"/>
            </a:br>
            <a:endParaRPr lang="en-US" sz="2800" dirty="0"/>
          </a:p>
        </p:txBody>
      </p:sp>
      <p:pic>
        <p:nvPicPr>
          <p:cNvPr id="1026" name="Picture 2" descr="C:\Users\Beverly\AppData\Local\Microsoft\Windows\Temporary Internet Files\Content.IE5\2GHEOK2S\MC900436344[1].png"/>
          <p:cNvPicPr>
            <a:picLocks noChangeAspect="1" noChangeArrowheads="1"/>
          </p:cNvPicPr>
          <p:nvPr/>
        </p:nvPicPr>
        <p:blipFill>
          <a:blip r:embed="rId2" cstate="print"/>
          <a:srcRect/>
          <a:stretch>
            <a:fillRect/>
          </a:stretch>
        </p:blipFill>
        <p:spPr bwMode="auto">
          <a:xfrm>
            <a:off x="685800" y="533400"/>
            <a:ext cx="1981200" cy="1981200"/>
          </a:xfrm>
          <a:prstGeom prst="rect">
            <a:avLst/>
          </a:prstGeom>
          <a:noFill/>
        </p:spPr>
      </p:pic>
      <p:pic>
        <p:nvPicPr>
          <p:cNvPr id="5" name="Picture 2" descr="C:\Users\Beverly\AppData\Local\Microsoft\Windows\Temporary Internet Files\Content.IE5\LUZ27M63\MC900030469[1].wmf"/>
          <p:cNvPicPr>
            <a:picLocks noChangeAspect="1" noChangeArrowheads="1"/>
          </p:cNvPicPr>
          <p:nvPr/>
        </p:nvPicPr>
        <p:blipFill>
          <a:blip r:embed="rId3" cstate="print"/>
          <a:srcRect/>
          <a:stretch>
            <a:fillRect/>
          </a:stretch>
        </p:blipFill>
        <p:spPr bwMode="auto">
          <a:xfrm>
            <a:off x="6308737" y="4724400"/>
            <a:ext cx="2835263" cy="1951025"/>
          </a:xfrm>
          <a:prstGeom prst="rect">
            <a:avLst/>
          </a:prstGeom>
          <a:noFill/>
        </p:spPr>
      </p:pic>
      <p:sp>
        <p:nvSpPr>
          <p:cNvPr id="7" name="TextBox 6"/>
          <p:cNvSpPr txBox="1"/>
          <p:nvPr/>
        </p:nvSpPr>
        <p:spPr>
          <a:xfrm>
            <a:off x="685800" y="4572000"/>
            <a:ext cx="5486400" cy="1815882"/>
          </a:xfrm>
          <a:prstGeom prst="rect">
            <a:avLst/>
          </a:prstGeom>
          <a:noFill/>
        </p:spPr>
        <p:txBody>
          <a:bodyPr wrap="square" rtlCol="0">
            <a:spAutoFit/>
          </a:bodyPr>
          <a:lstStyle/>
          <a:p>
            <a:r>
              <a:rPr lang="en-US" sz="2800" dirty="0" smtClean="0"/>
              <a:t>Beverly Swann, MFT</a:t>
            </a:r>
            <a:br>
              <a:rPr lang="en-US" sz="2800" dirty="0" smtClean="0"/>
            </a:br>
            <a:r>
              <a:rPr lang="en-US" sz="2800" dirty="0" smtClean="0">
                <a:solidFill>
                  <a:srgbClr val="0070C0"/>
                </a:solidFill>
                <a:hlinkClick r:id="rId4"/>
              </a:rPr>
              <a:t>therapy@beverlyswann.com</a:t>
            </a:r>
            <a:r>
              <a:rPr lang="en-US" sz="2800" dirty="0" smtClean="0">
                <a:solidFill>
                  <a:srgbClr val="0070C0"/>
                </a:solidFill>
              </a:rPr>
              <a:t/>
            </a:r>
            <a:br>
              <a:rPr lang="en-US" sz="2800" dirty="0" smtClean="0">
                <a:solidFill>
                  <a:srgbClr val="0070C0"/>
                </a:solidFill>
              </a:rPr>
            </a:br>
            <a:r>
              <a:rPr lang="en-US" sz="2800" dirty="0" smtClean="0">
                <a:solidFill>
                  <a:srgbClr val="0070C0"/>
                </a:solidFill>
                <a:hlinkClick r:id="rId5"/>
              </a:rPr>
              <a:t>www.beverlyswann.com</a:t>
            </a:r>
            <a:r>
              <a:rPr lang="en-US" sz="2800" dirty="0" smtClean="0"/>
              <a:t/>
            </a:r>
            <a:br>
              <a:rPr lang="en-US" sz="2800" dirty="0" smtClean="0"/>
            </a:br>
            <a:r>
              <a:rPr lang="en-US" sz="2800" dirty="0" smtClean="0"/>
              <a:t>925-705-7036</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Experience of Obesity</a:t>
            </a:r>
            <a:endParaRPr lang="en-US" dirty="0"/>
          </a:p>
        </p:txBody>
      </p:sp>
      <p:sp>
        <p:nvSpPr>
          <p:cNvPr id="3" name="Text Placeholder 2"/>
          <p:cNvSpPr>
            <a:spLocks noGrp="1"/>
          </p:cNvSpPr>
          <p:nvPr>
            <p:ph sz="half" idx="1"/>
          </p:nvPr>
        </p:nvSpPr>
        <p:spPr/>
        <p:txBody>
          <a:bodyPr anchor="t">
            <a:normAutofit lnSpcReduction="10000"/>
          </a:bodyPr>
          <a:lstStyle/>
          <a:p>
            <a:pPr>
              <a:buNone/>
            </a:pPr>
            <a:r>
              <a:rPr lang="en-US" dirty="0" smtClean="0"/>
              <a:t>Physical Experience:</a:t>
            </a:r>
          </a:p>
          <a:p>
            <a:pPr>
              <a:buFont typeface="Wingdings" pitchFamily="2" charset="2"/>
              <a:buChar char="Ø"/>
            </a:pPr>
            <a:r>
              <a:rPr lang="en-US" dirty="0" smtClean="0"/>
              <a:t>Don’t fit</a:t>
            </a:r>
          </a:p>
          <a:p>
            <a:pPr>
              <a:buFont typeface="Wingdings" pitchFamily="2" charset="2"/>
              <a:buChar char="Ø"/>
            </a:pPr>
            <a:r>
              <a:rPr lang="en-US" dirty="0" smtClean="0"/>
              <a:t>Bumping into things</a:t>
            </a:r>
          </a:p>
          <a:p>
            <a:pPr>
              <a:buFont typeface="Wingdings" pitchFamily="2" charset="2"/>
              <a:buChar char="Ø"/>
            </a:pPr>
            <a:r>
              <a:rPr lang="en-US" dirty="0" smtClean="0"/>
              <a:t>Overheating</a:t>
            </a:r>
          </a:p>
          <a:p>
            <a:pPr>
              <a:buFont typeface="Wingdings" pitchFamily="2" charset="2"/>
              <a:buChar char="Ø"/>
            </a:pPr>
            <a:r>
              <a:rPr lang="en-US" dirty="0" smtClean="0"/>
              <a:t>Reduced skin sensitivity</a:t>
            </a:r>
          </a:p>
          <a:p>
            <a:pPr>
              <a:buFont typeface="Wingdings" pitchFamily="2" charset="2"/>
              <a:buChar char="Ø"/>
            </a:pPr>
            <a:r>
              <a:rPr lang="en-US" dirty="0" smtClean="0"/>
              <a:t>Fatigue/weariness</a:t>
            </a:r>
          </a:p>
          <a:p>
            <a:pPr>
              <a:buFont typeface="Wingdings" pitchFamily="2" charset="2"/>
              <a:buChar char="Ø"/>
            </a:pPr>
            <a:r>
              <a:rPr lang="en-US" dirty="0" smtClean="0"/>
              <a:t>Pain</a:t>
            </a:r>
          </a:p>
          <a:p>
            <a:pPr>
              <a:buFont typeface="Wingdings" pitchFamily="2" charset="2"/>
              <a:buChar char="Ø"/>
            </a:pPr>
            <a:r>
              <a:rPr lang="en-US" dirty="0" smtClean="0"/>
              <a:t>Winded/difficulty breathing</a:t>
            </a:r>
          </a:p>
          <a:p>
            <a:pPr>
              <a:buFont typeface="Wingdings" pitchFamily="2" charset="2"/>
              <a:buChar char="Ø"/>
            </a:pPr>
            <a:r>
              <a:rPr lang="en-US" dirty="0" smtClean="0"/>
              <a:t>Ill-fitting clothing</a:t>
            </a:r>
            <a:endParaRPr lang="en-US" dirty="0"/>
          </a:p>
        </p:txBody>
      </p:sp>
      <p:sp>
        <p:nvSpPr>
          <p:cNvPr id="6" name="Content Placeholder 5"/>
          <p:cNvSpPr>
            <a:spLocks noGrp="1"/>
          </p:cNvSpPr>
          <p:nvPr>
            <p:ph sz="half" idx="2"/>
          </p:nvPr>
        </p:nvSpPr>
        <p:spPr/>
        <p:txBody>
          <a:bodyPr>
            <a:normAutofit lnSpcReduction="10000"/>
          </a:bodyPr>
          <a:lstStyle/>
          <a:p>
            <a:pPr>
              <a:buNone/>
            </a:pPr>
            <a:r>
              <a:rPr lang="en-US" dirty="0" smtClean="0"/>
              <a:t>Emotional/Cognitive Experience:</a:t>
            </a:r>
          </a:p>
          <a:p>
            <a:pPr>
              <a:buFont typeface="Wingdings" pitchFamily="2" charset="2"/>
              <a:buChar char="Ø"/>
            </a:pPr>
            <a:r>
              <a:rPr lang="en-US" dirty="0" smtClean="0"/>
              <a:t>Shame/self-loathing</a:t>
            </a:r>
          </a:p>
          <a:p>
            <a:pPr>
              <a:buFont typeface="Wingdings" pitchFamily="2" charset="2"/>
              <a:buChar char="Ø"/>
            </a:pPr>
            <a:r>
              <a:rPr lang="en-US" dirty="0" smtClean="0"/>
              <a:t>Guilt</a:t>
            </a:r>
          </a:p>
          <a:p>
            <a:pPr>
              <a:buFont typeface="Wingdings" pitchFamily="2" charset="2"/>
              <a:buChar char="Ø"/>
            </a:pPr>
            <a:r>
              <a:rPr lang="en-US" dirty="0" smtClean="0"/>
              <a:t>Loss of joy</a:t>
            </a:r>
          </a:p>
          <a:p>
            <a:pPr>
              <a:buFont typeface="Wingdings" pitchFamily="2" charset="2"/>
              <a:buChar char="Ø"/>
            </a:pPr>
            <a:r>
              <a:rPr lang="en-US" dirty="0" smtClean="0"/>
              <a:t>Social isolation</a:t>
            </a:r>
          </a:p>
          <a:p>
            <a:pPr>
              <a:buFont typeface="Wingdings" pitchFamily="2" charset="2"/>
              <a:buChar char="Ø"/>
            </a:pPr>
            <a:r>
              <a:rPr lang="en-US" dirty="0" smtClean="0"/>
              <a:t>Self-consciousness</a:t>
            </a:r>
          </a:p>
          <a:p>
            <a:pPr>
              <a:buFont typeface="Wingdings" pitchFamily="2" charset="2"/>
              <a:buChar char="Ø"/>
            </a:pPr>
            <a:r>
              <a:rPr lang="en-US" dirty="0" smtClean="0"/>
              <a:t>Negative self-talk</a:t>
            </a:r>
          </a:p>
          <a:p>
            <a:pPr>
              <a:buFont typeface="Wingdings" pitchFamily="2" charset="2"/>
              <a:buChar char="Ø"/>
            </a:pPr>
            <a:r>
              <a:rPr lang="en-US" dirty="0" smtClean="0"/>
              <a:t>Dissociation</a:t>
            </a:r>
          </a:p>
          <a:p>
            <a:pPr>
              <a:buFont typeface="Wingdings" pitchFamily="2" charset="2"/>
              <a:buChar char="Ø"/>
            </a:pPr>
            <a:r>
              <a:rPr lang="en-US" dirty="0" smtClean="0"/>
              <a:t>Mental fog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53312"/>
          </a:xfrm>
        </p:spPr>
        <p:txBody>
          <a:bodyPr>
            <a:normAutofit fontScale="90000"/>
          </a:bodyPr>
          <a:lstStyle/>
          <a:p>
            <a:r>
              <a:rPr lang="en-US" dirty="0" smtClean="0"/>
              <a:t>What is necessary to successfully treat this population?</a:t>
            </a:r>
            <a:endParaRPr lang="en-US" dirty="0"/>
          </a:p>
        </p:txBody>
      </p:sp>
      <p:sp>
        <p:nvSpPr>
          <p:cNvPr id="3" name="Content Placeholder 2"/>
          <p:cNvSpPr>
            <a:spLocks noGrp="1"/>
          </p:cNvSpPr>
          <p:nvPr>
            <p:ph idx="1"/>
          </p:nvPr>
        </p:nvSpPr>
        <p:spPr>
          <a:xfrm>
            <a:off x="457200" y="2286000"/>
            <a:ext cx="8229600" cy="4038600"/>
          </a:xfrm>
        </p:spPr>
        <p:txBody>
          <a:bodyPr>
            <a:normAutofit fontScale="92500" lnSpcReduction="10000"/>
          </a:bodyPr>
          <a:lstStyle/>
          <a:p>
            <a:pPr>
              <a:buFont typeface="Wingdings" pitchFamily="2" charset="2"/>
              <a:buChar char="Ø"/>
            </a:pPr>
            <a:r>
              <a:rPr lang="en-US" dirty="0" smtClean="0"/>
              <a:t>Therapist needs to examine and manage own prejudice and preconceived beliefs about weight, diet, exercise</a:t>
            </a:r>
          </a:p>
          <a:p>
            <a:pPr>
              <a:buFont typeface="Wingdings" pitchFamily="2" charset="2"/>
              <a:buChar char="Ø"/>
            </a:pPr>
            <a:r>
              <a:rPr lang="en-US" dirty="0" smtClean="0"/>
              <a:t>May have to face own eating disorder/dysfunction</a:t>
            </a:r>
          </a:p>
          <a:p>
            <a:pPr>
              <a:buFont typeface="Wingdings" pitchFamily="2" charset="2"/>
              <a:buChar char="Ø"/>
            </a:pPr>
            <a:r>
              <a:rPr lang="en-US" dirty="0" smtClean="0"/>
              <a:t>Understand that if diet/exercise programs worked for this client, he or she would not be in your office</a:t>
            </a:r>
          </a:p>
          <a:p>
            <a:pPr>
              <a:buFont typeface="Wingdings" pitchFamily="2" charset="2"/>
              <a:buChar char="Ø"/>
            </a:pPr>
            <a:r>
              <a:rPr lang="en-US" dirty="0" smtClean="0"/>
              <a:t>Wear same clinical hat you would with any other client</a:t>
            </a:r>
          </a:p>
          <a:p>
            <a:pPr>
              <a:buFont typeface="Wingdings" pitchFamily="2" charset="2"/>
              <a:buChar char="Ø"/>
            </a:pPr>
            <a:r>
              <a:rPr lang="en-US" dirty="0" smtClean="0"/>
              <a:t>No Shame / No Blame</a:t>
            </a:r>
          </a:p>
          <a:p>
            <a:pPr>
              <a:buFont typeface="Wingdings" pitchFamily="2" charset="2"/>
              <a:buChar char="Ø"/>
            </a:pPr>
            <a:r>
              <a:rPr lang="en-US" dirty="0" smtClean="0"/>
              <a:t>Sensitivity towards intense needs for safety and comfort</a:t>
            </a:r>
            <a:br>
              <a:rPr lang="en-US" dirty="0" smtClean="0"/>
            </a:br>
            <a:endParaRPr lang="en-US" dirty="0" smtClean="0"/>
          </a:p>
          <a:p>
            <a:pPr algn="ctr">
              <a:buNone/>
            </a:pPr>
            <a:r>
              <a:rPr lang="en-US" sz="3600" dirty="0" smtClean="0"/>
              <a:t>Unconditional Positive Regard</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88E2FF"/>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4402</Words>
  <Application>Microsoft Office PowerPoint</Application>
  <PresentationFormat>On-screen Show (4:3)</PresentationFormat>
  <Paragraphs>661</Paragraphs>
  <Slides>78</Slides>
  <Notes>36</Notes>
  <HiddenSlides>1</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Flow</vt:lpstr>
      <vt:lpstr>Obesity and  Bariatric Surgery Clients</vt:lpstr>
      <vt:lpstr>PLEASE NO:</vt:lpstr>
      <vt:lpstr>Let’s Get Started</vt:lpstr>
      <vt:lpstr>Introductions / Expectations</vt:lpstr>
      <vt:lpstr>Learning Objectives</vt:lpstr>
      <vt:lpstr>Vision for this class</vt:lpstr>
      <vt:lpstr>The Experience of Obesity</vt:lpstr>
      <vt:lpstr>The Experience of Obesity</vt:lpstr>
      <vt:lpstr>What is necessary to successfully treat this population?</vt:lpstr>
      <vt:lpstr>Common mistakes therapists make</vt:lpstr>
      <vt:lpstr>Counter-Transference</vt:lpstr>
      <vt:lpstr>Types of bariatric surgery</vt:lpstr>
      <vt:lpstr>Definition</vt:lpstr>
      <vt:lpstr>Statistics – U.S. </vt:lpstr>
      <vt:lpstr>Statistics</vt:lpstr>
      <vt:lpstr>Childhood/adolescent obesity</vt:lpstr>
      <vt:lpstr>Obesity – Medical or Psychological?</vt:lpstr>
      <vt:lpstr>Measurements</vt:lpstr>
      <vt:lpstr>Measurements</vt:lpstr>
      <vt:lpstr>Obesity - Medical risks and complications</vt:lpstr>
      <vt:lpstr>Genetic and environmental factors</vt:lpstr>
      <vt:lpstr>Cultural factors</vt:lpstr>
      <vt:lpstr>Dysfunctional Eating</vt:lpstr>
      <vt:lpstr>Psychological issues</vt:lpstr>
      <vt:lpstr>Psychological issues - dissociation</vt:lpstr>
      <vt:lpstr>Common distorted beliefs:</vt:lpstr>
      <vt:lpstr>Psychosocial issues</vt:lpstr>
      <vt:lpstr>Psychosocial issues</vt:lpstr>
      <vt:lpstr>Homework</vt:lpstr>
      <vt:lpstr>Impact of guilt/shame</vt:lpstr>
      <vt:lpstr>Self-care issues</vt:lpstr>
      <vt:lpstr>Diet trauma</vt:lpstr>
      <vt:lpstr>Exercise resistance</vt:lpstr>
      <vt:lpstr>Eating Disorder Questionnaire (EDQ)</vt:lpstr>
      <vt:lpstr>Bariatric Surgery –  Medical risks and complications</vt:lpstr>
      <vt:lpstr>Success rates and long-term outcomes</vt:lpstr>
      <vt:lpstr>Children and adolescents</vt:lpstr>
      <vt:lpstr>Assessment for surgical candidates</vt:lpstr>
      <vt:lpstr>Psychosocial concerns</vt:lpstr>
      <vt:lpstr>Psychotherapy for surgery candidates</vt:lpstr>
      <vt:lpstr>Eating disorders after surgery</vt:lpstr>
      <vt:lpstr>Assessment</vt:lpstr>
      <vt:lpstr>Co-occurring disorders</vt:lpstr>
      <vt:lpstr>Developmental issues</vt:lpstr>
      <vt:lpstr>Effects of trauma</vt:lpstr>
      <vt:lpstr>Health condition</vt:lpstr>
      <vt:lpstr>Assessment – Screening Tools</vt:lpstr>
      <vt:lpstr>Assessment case study</vt:lpstr>
      <vt:lpstr>Counter-transference check-in</vt:lpstr>
      <vt:lpstr>Treatment goals</vt:lpstr>
      <vt:lpstr>Slide 51</vt:lpstr>
      <vt:lpstr>Levels of Care</vt:lpstr>
      <vt:lpstr>Eating continuum</vt:lpstr>
      <vt:lpstr>Psychology of Eating</vt:lpstr>
      <vt:lpstr>Treatment issues – cognitive impact</vt:lpstr>
      <vt:lpstr>Treatment issues – physical impact</vt:lpstr>
      <vt:lpstr>Treatment issues –  emotional impact</vt:lpstr>
      <vt:lpstr>Treatment theories/modalities</vt:lpstr>
      <vt:lpstr>Treatment model –  Boadella’s Life Fields</vt:lpstr>
      <vt:lpstr>Treatment model – Caldwell’s Addictions</vt:lpstr>
      <vt:lpstr>Practical considerations for treatment</vt:lpstr>
      <vt:lpstr>Treating resistance</vt:lpstr>
      <vt:lpstr>Approach to resistance</vt:lpstr>
      <vt:lpstr>Boundaries</vt:lpstr>
      <vt:lpstr>Movement therapy</vt:lpstr>
      <vt:lpstr>Barriers to movement</vt:lpstr>
      <vt:lpstr>EMDR</vt:lpstr>
      <vt:lpstr>Guiding principles for treating co-occurring obesity and PTSD</vt:lpstr>
      <vt:lpstr>CBT</vt:lpstr>
      <vt:lpstr>Other Tools</vt:lpstr>
      <vt:lpstr>Coordination with professionals</vt:lpstr>
      <vt:lpstr>Medication possibilities</vt:lpstr>
      <vt:lpstr>When to refer out</vt:lpstr>
      <vt:lpstr>Local ED Treatment Centers</vt:lpstr>
      <vt:lpstr>Alternative/complementary approaches</vt:lpstr>
      <vt:lpstr>Role Play</vt:lpstr>
      <vt:lpstr>Counter-transference one last time</vt:lpstr>
      <vt:lpstr>Wrapping It All Up Question / Answer / Review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Beverly Swann, MFT</dc:creator>
  <cp:lastModifiedBy>Beverly Swann, MFT</cp:lastModifiedBy>
  <cp:revision>465</cp:revision>
  <dcterms:created xsi:type="dcterms:W3CDTF">2011-07-31T20:34:17Z</dcterms:created>
  <dcterms:modified xsi:type="dcterms:W3CDTF">2013-11-01T23:51:48Z</dcterms:modified>
</cp:coreProperties>
</file>